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8.png" ContentType="image/png"/>
  <Override PartName="/ppt/media/image86.png" ContentType="image/png"/>
  <Override PartName="/ppt/media/image85.png" ContentType="image/png"/>
  <Override PartName="/ppt/media/image83.png" ContentType="image/png"/>
  <Override PartName="/ppt/media/image82.png" ContentType="image/png"/>
  <Override PartName="/ppt/media/image81.png" ContentType="image/png"/>
  <Override PartName="/ppt/media/image79.wmf" ContentType="image/x-wmf"/>
  <Override PartName="/ppt/media/image35.jpeg" ContentType="image/jpeg"/>
  <Override PartName="/ppt/media/image19.png" ContentType="image/png"/>
  <Override PartName="/ppt/media/image32.jpeg" ContentType="image/jpeg"/>
  <Override PartName="/ppt/media/image29.jpeg" ContentType="image/jpeg"/>
  <Override PartName="/ppt/media/image26.png" ContentType="image/png"/>
  <Override PartName="/ppt/media/image20.jpeg" ContentType="image/jpeg"/>
  <Override PartName="/ppt/media/image84.png" ContentType="image/png"/>
  <Override PartName="/ppt/media/image3.png" ContentType="image/png"/>
  <Override PartName="/ppt/media/image89.jpeg" ContentType="image/jpeg"/>
  <Override PartName="/ppt/media/image78.wmf" ContentType="image/x-wmf"/>
  <Override PartName="/ppt/media/image6.wmf" ContentType="image/x-wmf"/>
  <Override PartName="/ppt/media/image5.wmf" ContentType="image/x-wmf"/>
  <Override PartName="/ppt/media/image45.jpeg" ContentType="image/jpeg"/>
  <Override PartName="/ppt/media/image8.wmf" ContentType="image/x-wmf"/>
  <Override PartName="/ppt/media/image11.jpeg" ContentType="image/jpeg"/>
  <Override PartName="/ppt/media/image36.wmf" ContentType="image/x-wmf"/>
  <Override PartName="/ppt/media/image41.png" ContentType="image/png"/>
  <Override PartName="/ppt/media/image66.png" ContentType="image/png"/>
  <Override PartName="/ppt/media/image63.png" ContentType="image/png"/>
  <Override PartName="/ppt/media/image42.jpeg" ContentType="image/jpeg"/>
  <Override PartName="/ppt/media/image60.png" ContentType="image/png"/>
  <Override PartName="/ppt/media/image21.wmf" ContentType="image/x-wmf"/>
  <Override PartName="/ppt/media/image46.wmf" ContentType="image/x-wmf"/>
  <Override PartName="/ppt/media/image10.wmf" ContentType="image/x-wmf"/>
  <Override PartName="/ppt/media/image40.png" ContentType="image/png"/>
  <Override PartName="/ppt/media/image34.png" ContentType="image/png"/>
  <Override PartName="/ppt/media/image59.png" ContentType="image/png"/>
  <Override PartName="/ppt/media/image31.png" ContentType="image/png"/>
  <Override PartName="/ppt/media/image56.png" ContentType="image/png"/>
  <Override PartName="/ppt/media/image28.png" ContentType="image/png"/>
  <Override PartName="/ppt/media/image27.png" ContentType="image/png"/>
  <Override PartName="/ppt/media/image25.png" ContentType="image/png"/>
  <Override PartName="/ppt/media/image90.wmf" ContentType="image/x-wmf"/>
  <Override PartName="/ppt/media/image24.png" ContentType="image/png"/>
  <Override PartName="/ppt/media/image23.png" ContentType="image/png"/>
  <Override PartName="/ppt/media/image22.png" ContentType="image/png"/>
  <Override PartName="/ppt/media/image18.png" ContentType="image/pn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2.wmf" ContentType="image/x-wmf"/>
  <Override PartName="/ppt/media/image17.png" ContentType="image/png"/>
  <Override PartName="/ppt/media/image1.jpeg" ContentType="image/jpeg"/>
  <Override PartName="/ppt/media/image9.jpeg" ContentType="image/jpeg"/>
  <Override PartName="/ppt/media/image13.png" ContentType="image/png"/>
  <Override PartName="/ppt/media/image38.png" ContentType="image/png"/>
  <Override PartName="/ppt/media/image15.png" ContentType="image/png"/>
  <Override PartName="/ppt/media/image16.png" ContentType="image/png"/>
  <Override PartName="/ppt/media/image12.wmf" ContentType="image/x-wmf"/>
  <Override PartName="/ppt/media/image37.png" ContentType="image/png"/>
  <Override PartName="/ppt/media/image73.png" ContentType="image/png"/>
  <Override PartName="/ppt/media/image44.png" ContentType="image/png"/>
  <Override PartName="/ppt/media/image48.jpeg" ContentType="image/jpeg"/>
  <Override PartName="/ppt/media/image49.wmf" ContentType="image/x-wmf"/>
  <Override PartName="/ppt/media/image54.png" ContentType="image/png"/>
  <Override PartName="/ppt/media/image50.png" ContentType="image/png"/>
  <Override PartName="/ppt/media/image51.jpeg" ContentType="image/jpeg"/>
  <Override PartName="/ppt/media/image64.png" ContentType="image/png"/>
  <Override PartName="/ppt/media/image53.png" ContentType="image/png"/>
  <Override PartName="/ppt/media/image30.wmf" ContentType="image/x-wmf"/>
  <Override PartName="/ppt/media/image55.png" ContentType="image/png"/>
  <Override PartName="/ppt/media/image57.png" ContentType="image/png"/>
  <Override PartName="/ppt/media/image33.wmf" ContentType="image/x-wmf"/>
  <Override PartName="/ppt/media/image58.png" ContentType="image/png"/>
  <Override PartName="/ppt/media/image67.wmf" ContentType="image/x-wmf"/>
  <Override PartName="/ppt/media/image72.png" ContentType="image/png"/>
  <Override PartName="/ppt/media/image87.png" ContentType="image/png"/>
  <Override PartName="/ppt/media/image62.wmf" ContentType="image/x-wmf"/>
  <Override PartName="/ppt/media/image65.wmf" ContentType="image/x-wmf"/>
  <Override PartName="/ppt/media/image43.wmf" ContentType="image/x-wmf"/>
  <Override PartName="/ppt/media/image68.png" ContentType="image/png"/>
  <Override PartName="/ppt/media/image80.png" ContentType="image/png"/>
  <Override PartName="/ppt/media/image69.jpeg" ContentType="image/jpeg"/>
  <Override PartName="/ppt/media/image70.wmf" ContentType="image/x-wmf"/>
  <Override PartName="/ppt/media/image71.png" ContentType="image/png"/>
  <Override PartName="/ppt/media/image74.png" ContentType="image/png"/>
  <Override PartName="/ppt/media/image61.jpeg" ContentType="image/jpeg"/>
  <Override PartName="/ppt/media/image75.jpeg" ContentType="image/jpeg"/>
  <Override PartName="/ppt/media/image76.wmf" ContentType="image/x-wmf"/>
  <Override PartName="/ppt/media/image7.jpeg" ContentType="image/jpeg"/>
  <Override PartName="/ppt/media/image52.wmf" ContentType="image/x-wmf"/>
  <Override PartName="/ppt/media/image77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Asıl başlık stili için tıklatın</a:t>
            </a:r>
            <a:endParaRPr b="0" lang="tr-T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BDD5D8FE-EAE1-436A-861A-87B4CDA37321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10/16/19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6883269-BF64-42B9-A7EF-5F726FAB194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tr-TR" sz="4400" spc="-1" strike="noStrike">
                <a:solidFill>
                  <a:srgbClr val="000000"/>
                </a:solidFill>
                <a:latin typeface="Calibri Light"/>
              </a:rPr>
              <a:t>Asıl başlık stili için tıklatın</a:t>
            </a:r>
            <a:endParaRPr b="0" lang="tr-T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Calibri"/>
              </a:rPr>
              <a:t>Ana metin stillerini düzenlemek için tıklatın</a:t>
            </a:r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400" spc="-1" strike="noStrike">
                <a:solidFill>
                  <a:srgbClr val="000000"/>
                </a:solidFill>
                <a:latin typeface="Calibri"/>
              </a:rPr>
              <a:t>İkinci düzey</a:t>
            </a:r>
            <a:endParaRPr b="0" lang="tr-T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Üçüncü düzey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Dördüncü düzey</a:t>
            </a:r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Beşinci düzey</a:t>
            </a:r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A68B18B6-24A7-486A-BC24-F1CD25C85AA1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10/16/19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7BA503C-09F5-41D3-997F-5D2E122DCBF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wmf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wmf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wmf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wmf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image" Target="../media/image52.wmf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image" Target="../media/image62.wmf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wmf"/><Relationship Id="rId6" Type="http://schemas.openxmlformats.org/officeDocument/2006/relationships/image" Target="../media/image66.png"/><Relationship Id="rId7" Type="http://schemas.openxmlformats.org/officeDocument/2006/relationships/image" Target="../media/image67.wmf"/><Relationship Id="rId8" Type="http://schemas.openxmlformats.org/officeDocument/2006/relationships/image" Target="../media/image68.png"/><Relationship Id="rId9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image" Target="../media/image70.wmf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image" Target="../media/image76.wmf"/><Relationship Id="rId3" Type="http://schemas.openxmlformats.org/officeDocument/2006/relationships/image" Target="../media/image77.png"/><Relationship Id="rId4" Type="http://schemas.openxmlformats.org/officeDocument/2006/relationships/image" Target="../media/image78.wmf"/><Relationship Id="rId5" Type="http://schemas.openxmlformats.org/officeDocument/2006/relationships/image" Target="../media/image79.wmf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88.png"/><Relationship Id="rId1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wmf"/><Relationship Id="rId3" Type="http://schemas.openxmlformats.org/officeDocument/2006/relationships/hyperlink" Target="mailto:serkan.bingol@bilgeadam.com" TargetMode="External"/><Relationship Id="rId4" Type="http://schemas.openxmlformats.org/officeDocument/2006/relationships/hyperlink" Target="https://medium.com/batech/tagged/webinar" TargetMode="External"/><Relationship Id="rId5" Type="http://schemas.openxmlformats.org/officeDocument/2006/relationships/hyperlink" Target="https://medium.com/batech/tagged/webinar" TargetMode="External"/><Relationship Id="rId6" Type="http://schemas.openxmlformats.org/officeDocument/2006/relationships/hyperlink" Target="https://github.com/serkanbingol/aws-webinar-presentation" TargetMode="External"/><Relationship Id="rId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hyperlink" Target="https://www.bilgeadam.com/" TargetMode="External"/><Relationship Id="rId4" Type="http://schemas.openxmlformats.org/officeDocument/2006/relationships/hyperlink" Target="https://www.linkedin.com/company/bilge-adam/" TargetMode="External"/><Relationship Id="rId5" Type="http://schemas.openxmlformats.org/officeDocument/2006/relationships/hyperlink" Target="https://twitter.com/bilgeadam" TargetMode="External"/><Relationship Id="rId6" Type="http://schemas.openxmlformats.org/officeDocument/2006/relationships/hyperlink" Target="https://medium.com/batech" TargetMode="External"/><Relationship Id="rId7" Type="http://schemas.openxmlformats.org/officeDocument/2006/relationships/hyperlink" Target="mailto:serkan.bingol@bilgeadam.com" TargetMode="External"/><Relationship Id="rId8" Type="http://schemas.openxmlformats.org/officeDocument/2006/relationships/hyperlink" Target="https://www.linkedin.com/in/sbingol/" TargetMode="External"/><Relationship Id="rId9" Type="http://schemas.openxmlformats.org/officeDocument/2006/relationships/hyperlink" Target="https://github.com/serkanbingol" TargetMode="External"/><Relationship Id="rId10" Type="http://schemas.openxmlformats.org/officeDocument/2006/relationships/hyperlink" Target="https://medium.com/@serkanbingoll" TargetMode="External"/><Relationship Id="rId11" Type="http://schemas.openxmlformats.org/officeDocument/2006/relationships/image" Target="../media/image6.wmf"/><Relationship Id="rId1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wm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wmf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wmf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3.wmf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wmf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2480" cy="68576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1452960" y="921960"/>
            <a:ext cx="839376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Creating a High </a:t>
            </a:r>
            <a:r>
              <a:rPr b="0" lang="en-US" sz="66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Available </a:t>
            </a:r>
            <a:r>
              <a:rPr b="0" lang="en-US" sz="66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Environment 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7502040" y="5694840"/>
            <a:ext cx="4689720" cy="8110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" name="Resim 20" descr=""/>
          <p:cNvPicPr/>
          <p:nvPr/>
        </p:nvPicPr>
        <p:blipFill>
          <a:blip r:embed="rId2"/>
          <a:stretch/>
        </p:blipFill>
        <p:spPr>
          <a:xfrm>
            <a:off x="8118360" y="5823000"/>
            <a:ext cx="3457080" cy="555480"/>
          </a:xfrm>
          <a:prstGeom prst="rect">
            <a:avLst/>
          </a:prstGeom>
          <a:ln>
            <a:noFill/>
          </a:ln>
        </p:spPr>
      </p:pic>
      <p:pic>
        <p:nvPicPr>
          <p:cNvPr id="86" name="Resim 5" descr=""/>
          <p:cNvPicPr/>
          <p:nvPr/>
        </p:nvPicPr>
        <p:blipFill>
          <a:blip r:embed="rId3"/>
          <a:stretch/>
        </p:blipFill>
        <p:spPr>
          <a:xfrm>
            <a:off x="5888160" y="5694840"/>
            <a:ext cx="1501560" cy="81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EC</a:t>
            </a:r>
            <a:r>
              <a:rPr b="1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Auto Scaling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1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22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4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5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EC</a:t>
            </a: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 Auto Scaling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6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EC2”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6" name="Picture 32" descr=""/>
          <p:cNvPicPr/>
          <p:nvPr/>
        </p:nvPicPr>
        <p:blipFill>
          <a:blip r:embed="rId3"/>
          <a:stretch/>
        </p:blipFill>
        <p:spPr>
          <a:xfrm>
            <a:off x="4392000" y="2560320"/>
            <a:ext cx="1185840" cy="1153440"/>
          </a:xfrm>
          <a:prstGeom prst="rect">
            <a:avLst/>
          </a:prstGeom>
          <a:ln>
            <a:noFill/>
          </a:ln>
        </p:spPr>
      </p:pic>
      <p:sp>
        <p:nvSpPr>
          <p:cNvPr id="227" name="CustomShape 7"/>
          <p:cNvSpPr/>
          <p:nvPr/>
        </p:nvSpPr>
        <p:spPr>
          <a:xfrm>
            <a:off x="6417360" y="110880"/>
            <a:ext cx="5580720" cy="63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Gelen uygulama trafiğini otomatik olarak Amazon EC2 bulut sunucuları, container'lar, IP adresleri ve Lambda işlevleri gibi birden çok hedefe dağıtır.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Policyleri kullanarak instanceları oluşturup, kaldırabilir.ELB ile entegre edilerek yeni oluşan instanceların otomatik olarak register edilmesini ve trafik yönlendirmesini yapabilmektedir.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Availability Zonelar arasında load balancer ile entegre çalışıp yeni ec2 instancelar oluşturabilir. Bir AZ unhealty duruma geldiği takdirde , çalışan AZ üzerinde yeni instancelar oluşturabilmektedir.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Scheduled ( tanımlanan zaman birimleri arasında ), Dynamic ( belirlenen metricler çerçevesind ) ve Predictive ( kullanım örgülerine göre ) olmak üzere 3 şekile auto scale edilme işlemi gerçekleştirebilir.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On-Demand , Reserved ve Spot instance kullanımlarına göre fiyatlandırılmaktadırlar.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EC</a:t>
            </a:r>
            <a:r>
              <a:rPr b="1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Auto Scaling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1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5727600" y="-16920"/>
            <a:ext cx="6463800" cy="6874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5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EC</a:t>
            </a: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 Auto Scaling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5" name="CustomShape 6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EC2”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36" name="Picture 32" descr=""/>
          <p:cNvPicPr/>
          <p:nvPr/>
        </p:nvPicPr>
        <p:blipFill>
          <a:blip r:embed="rId3"/>
          <a:stretch/>
        </p:blipFill>
        <p:spPr>
          <a:xfrm>
            <a:off x="4392000" y="2560320"/>
            <a:ext cx="1185840" cy="1153440"/>
          </a:xfrm>
          <a:prstGeom prst="rect">
            <a:avLst/>
          </a:prstGeom>
          <a:ln>
            <a:noFill/>
          </a:ln>
        </p:spPr>
      </p:pic>
      <p:sp>
        <p:nvSpPr>
          <p:cNvPr id="237" name="CustomShape 7"/>
          <p:cNvSpPr/>
          <p:nvPr/>
        </p:nvSpPr>
        <p:spPr>
          <a:xfrm>
            <a:off x="6417360" y="110880"/>
            <a:ext cx="5580720" cy="63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Gelen uygulama trafiğini otomatik olarak Amazon EC2 bulut sunucuları, container'lar, IP adresleri ve Lambda işlevleri gibi birden çok hedefe dağıtır.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Policyleri kullanarak instanceları oluşturup, kaldırabilir.ELB ile entegre edilerek yeni oluşan instanceların otomatik olarak register edilmesini ve trafik yönlendirmesini yapabilmektedir.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Availability Zonelar arasında load balancer ile entegre çalışıp yeni ec2 instancelar oluşturabilir. Bir AZ unhealty duruma geldiği takdirde , çalışan AZ üzerinde yeni instancelar oluşturabilmektedir.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Scheduled ( tanımlanan zaman birimleri arasında ), Dynamic ( belirlenen metricler çerçevesind ) ve Predictive ( kullanım örgülerine göre ) olmak üzere 3 şekile auto scale edilme işlemi gerçekleştirebilir.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On-Demand , Reserved ve Spot instance kullanımlarına göre fiyatlandırılmaktadırlar.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39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EC</a:t>
            </a:r>
            <a:r>
              <a:rPr b="1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Auto Scaling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1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5727600" y="-16920"/>
            <a:ext cx="6463800" cy="6874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4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5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EC</a:t>
            </a: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 Auto Scaling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45" name="CustomShape 6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EC2”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46" name="Picture 32" descr=""/>
          <p:cNvPicPr/>
          <p:nvPr/>
        </p:nvPicPr>
        <p:blipFill>
          <a:blip r:embed="rId3"/>
          <a:stretch/>
        </p:blipFill>
        <p:spPr>
          <a:xfrm>
            <a:off x="4392000" y="2560320"/>
            <a:ext cx="1185840" cy="1153440"/>
          </a:xfrm>
          <a:prstGeom prst="rect">
            <a:avLst/>
          </a:prstGeom>
          <a:ln>
            <a:noFill/>
          </a:ln>
        </p:spPr>
      </p:pic>
      <p:sp>
        <p:nvSpPr>
          <p:cNvPr id="247" name="CustomShape 7"/>
          <p:cNvSpPr/>
          <p:nvPr/>
        </p:nvSpPr>
        <p:spPr>
          <a:xfrm>
            <a:off x="6417360" y="110880"/>
            <a:ext cx="5580720" cy="53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Scaling Servisi Bileşenleri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Launch Configuration :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EC2 instance’ları için bir şablonsur. Bu yapılandırma ile, otomatik olarak oluşturulacak Amazon Machine Image,Instance type (t,m vb. size’lar),erişim için kullanılacak key pair’lar,security group bilgisi,block device’ların atanması detayları belirlermektedir.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Scaling Groups :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 EC2 instance’ları gruplandırır ve böylece auto scaling içinde performansa bağlı sahip olmanız gereken minimum,maksimum ve hedeflenen instance sayısını belirlemiş oluruz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Plan :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Auto scaling için zamanlama seçeneğidir. Bir şarta göre veya belirli zamana göre işlem yapmak şeklinde yapılandırılır.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49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EC</a:t>
            </a:r>
            <a:r>
              <a:rPr b="1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Auto Scaling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51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52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4"/>
          <p:cNvSpPr/>
          <p:nvPr/>
        </p:nvSpPr>
        <p:spPr>
          <a:xfrm>
            <a:off x="6806520" y="4206240"/>
            <a:ext cx="527688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Scaling içinde belirlenen policy doğrultusunda (Örn : CPU çalışma yüzdesi ) yeni instancelar uygun availability zone üzerinde oluşturulacak ve istek load balancer ile sağlıklı instancelara yönelendirelecektir.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5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6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EC</a:t>
            </a: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 Auto Scaling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6" name="Picture 10" descr=""/>
          <p:cNvPicPr/>
          <p:nvPr/>
        </p:nvPicPr>
        <p:blipFill>
          <a:blip r:embed="rId3"/>
          <a:stretch/>
        </p:blipFill>
        <p:spPr>
          <a:xfrm>
            <a:off x="8957160" y="-30960"/>
            <a:ext cx="974160" cy="974160"/>
          </a:xfrm>
          <a:prstGeom prst="rect">
            <a:avLst/>
          </a:prstGeom>
          <a:ln>
            <a:noFill/>
          </a:ln>
        </p:spPr>
      </p:pic>
      <p:sp>
        <p:nvSpPr>
          <p:cNvPr id="257" name="CustomShape 7"/>
          <p:cNvSpPr/>
          <p:nvPr/>
        </p:nvSpPr>
        <p:spPr>
          <a:xfrm>
            <a:off x="8778240" y="734040"/>
            <a:ext cx="13323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Raleway"/>
                <a:ea typeface="Amazon Ember Light"/>
              </a:rPr>
              <a:t>User traffic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8" name="CustomShape 8"/>
          <p:cNvSpPr/>
          <p:nvPr/>
        </p:nvSpPr>
        <p:spPr>
          <a:xfrm rot="5445000">
            <a:off x="9023040" y="1422000"/>
            <a:ext cx="813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59" name="Picture 32" descr=""/>
          <p:cNvPicPr/>
          <p:nvPr/>
        </p:nvPicPr>
        <p:blipFill>
          <a:blip r:embed="rId4"/>
          <a:stretch/>
        </p:blipFill>
        <p:spPr>
          <a:xfrm>
            <a:off x="4392000" y="2560320"/>
            <a:ext cx="1185840" cy="1153440"/>
          </a:xfrm>
          <a:prstGeom prst="rect">
            <a:avLst/>
          </a:prstGeom>
          <a:ln>
            <a:noFill/>
          </a:ln>
        </p:spPr>
      </p:pic>
      <p:sp>
        <p:nvSpPr>
          <p:cNvPr id="260" name="CustomShape 9"/>
          <p:cNvSpPr/>
          <p:nvPr/>
        </p:nvSpPr>
        <p:spPr>
          <a:xfrm>
            <a:off x="7318800" y="3618360"/>
            <a:ext cx="1789200" cy="29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4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A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261" name="CustomShape 10"/>
          <p:cNvSpPr/>
          <p:nvPr/>
        </p:nvSpPr>
        <p:spPr>
          <a:xfrm>
            <a:off x="9732240" y="3606120"/>
            <a:ext cx="1789200" cy="29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4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B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262" name="CustomShape 11"/>
          <p:cNvSpPr/>
          <p:nvPr/>
        </p:nvSpPr>
        <p:spPr>
          <a:xfrm>
            <a:off x="9694440" y="2263680"/>
            <a:ext cx="843480" cy="115200"/>
          </a:xfrm>
          <a:prstGeom prst="bentConnector2">
            <a:avLst/>
          </a:prstGeom>
          <a:noFill/>
          <a:ln w="2844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12"/>
          <p:cNvSpPr/>
          <p:nvPr/>
        </p:nvSpPr>
        <p:spPr>
          <a:xfrm flipV="1" rot="10800000">
            <a:off x="9132480" y="2379240"/>
            <a:ext cx="842040" cy="115200"/>
          </a:xfrm>
          <a:prstGeom prst="bentConnector2">
            <a:avLst/>
          </a:prstGeom>
          <a:noFill/>
          <a:ln w="2844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Picture 31" descr=""/>
          <p:cNvPicPr/>
          <p:nvPr/>
        </p:nvPicPr>
        <p:blipFill>
          <a:blip r:embed="rId5"/>
          <a:stretch/>
        </p:blipFill>
        <p:spPr>
          <a:xfrm>
            <a:off x="7581240" y="2455200"/>
            <a:ext cx="678600" cy="649440"/>
          </a:xfrm>
          <a:prstGeom prst="rect">
            <a:avLst/>
          </a:prstGeom>
          <a:ln>
            <a:noFill/>
          </a:ln>
        </p:spPr>
      </p:pic>
      <p:pic>
        <p:nvPicPr>
          <p:cNvPr id="265" name="Picture 34" descr=""/>
          <p:cNvPicPr/>
          <p:nvPr/>
        </p:nvPicPr>
        <p:blipFill>
          <a:blip r:embed="rId6"/>
          <a:stretch/>
        </p:blipFill>
        <p:spPr>
          <a:xfrm>
            <a:off x="8280720" y="2455200"/>
            <a:ext cx="678600" cy="649440"/>
          </a:xfrm>
          <a:prstGeom prst="rect">
            <a:avLst/>
          </a:prstGeom>
          <a:ln>
            <a:noFill/>
          </a:ln>
        </p:spPr>
      </p:pic>
      <p:pic>
        <p:nvPicPr>
          <p:cNvPr id="266" name="Picture 39" descr=""/>
          <p:cNvPicPr/>
          <p:nvPr/>
        </p:nvPicPr>
        <p:blipFill>
          <a:blip r:embed="rId7"/>
          <a:stretch/>
        </p:blipFill>
        <p:spPr>
          <a:xfrm>
            <a:off x="9210240" y="2688840"/>
            <a:ext cx="376920" cy="366480"/>
          </a:xfrm>
          <a:prstGeom prst="rect">
            <a:avLst/>
          </a:prstGeom>
          <a:ln>
            <a:noFill/>
          </a:ln>
        </p:spPr>
      </p:pic>
      <p:sp>
        <p:nvSpPr>
          <p:cNvPr id="267" name="CustomShape 13"/>
          <p:cNvSpPr/>
          <p:nvPr/>
        </p:nvSpPr>
        <p:spPr>
          <a:xfrm>
            <a:off x="9745200" y="1912320"/>
            <a:ext cx="1763280" cy="201132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4"/>
          <p:cNvSpPr/>
          <p:nvPr/>
        </p:nvSpPr>
        <p:spPr>
          <a:xfrm>
            <a:off x="7300080" y="1912320"/>
            <a:ext cx="1762560" cy="201132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15"/>
          <p:cNvSpPr/>
          <p:nvPr/>
        </p:nvSpPr>
        <p:spPr>
          <a:xfrm>
            <a:off x="7949160" y="3070080"/>
            <a:ext cx="2981880" cy="3337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404040"/>
                </a:solidFill>
                <a:latin typeface="Raleway"/>
                <a:ea typeface="Amazon Ember"/>
              </a:rPr>
              <a:t>Auto Scaling group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70" name="Group 16"/>
          <p:cNvGrpSpPr/>
          <p:nvPr/>
        </p:nvGrpSpPr>
        <p:grpSpPr>
          <a:xfrm>
            <a:off x="9853560" y="2447640"/>
            <a:ext cx="1377720" cy="649440"/>
            <a:chOff x="9853560" y="2447640"/>
            <a:chExt cx="1377720" cy="649440"/>
          </a:xfrm>
        </p:grpSpPr>
        <p:pic>
          <p:nvPicPr>
            <p:cNvPr id="271" name="Picture 35" descr=""/>
            <p:cNvPicPr/>
            <p:nvPr/>
          </p:nvPicPr>
          <p:blipFill>
            <a:blip r:embed="rId8"/>
            <a:stretch/>
          </p:blipFill>
          <p:spPr>
            <a:xfrm>
              <a:off x="9853560" y="2447640"/>
              <a:ext cx="678600" cy="649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72" name="Picture 37" descr=""/>
            <p:cNvPicPr/>
            <p:nvPr/>
          </p:nvPicPr>
          <p:blipFill>
            <a:blip r:embed="rId9"/>
            <a:stretch/>
          </p:blipFill>
          <p:spPr>
            <a:xfrm>
              <a:off x="10552680" y="2447640"/>
              <a:ext cx="678600" cy="649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3" name="CustomShape 17"/>
          <p:cNvSpPr/>
          <p:nvPr/>
        </p:nvSpPr>
        <p:spPr>
          <a:xfrm>
            <a:off x="7515360" y="2394720"/>
            <a:ext cx="3777480" cy="100008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404040"/>
            </a:solidFill>
            <a:custDash>
              <a:ds d="800000" sp="300000"/>
              <a:ds d="1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Picture 5" descr=""/>
          <p:cNvPicPr/>
          <p:nvPr/>
        </p:nvPicPr>
        <p:blipFill>
          <a:blip r:embed="rId10"/>
          <a:stretch/>
        </p:blipFill>
        <p:spPr>
          <a:xfrm>
            <a:off x="9132480" y="1912320"/>
            <a:ext cx="561600" cy="702360"/>
          </a:xfrm>
          <a:prstGeom prst="rect">
            <a:avLst/>
          </a:prstGeom>
          <a:ln>
            <a:noFill/>
          </a:ln>
        </p:spPr>
      </p:pic>
      <p:sp>
        <p:nvSpPr>
          <p:cNvPr id="275" name="CustomShape 18"/>
          <p:cNvSpPr/>
          <p:nvPr/>
        </p:nvSpPr>
        <p:spPr>
          <a:xfrm>
            <a:off x="8742240" y="1963800"/>
            <a:ext cx="133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Raleway"/>
                <a:ea typeface="Amazon Ember Light"/>
              </a:rPr>
              <a:t>ELB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76" name="Group 19"/>
          <p:cNvGrpSpPr/>
          <p:nvPr/>
        </p:nvGrpSpPr>
        <p:grpSpPr>
          <a:xfrm>
            <a:off x="7621200" y="2518200"/>
            <a:ext cx="1305360" cy="492840"/>
            <a:chOff x="7621200" y="2518200"/>
            <a:chExt cx="1305360" cy="492840"/>
          </a:xfrm>
        </p:grpSpPr>
        <p:sp>
          <p:nvSpPr>
            <p:cNvPr id="277" name="CustomShape 20"/>
            <p:cNvSpPr/>
            <p:nvPr/>
          </p:nvSpPr>
          <p:spPr>
            <a:xfrm>
              <a:off x="8327520" y="2518200"/>
              <a:ext cx="599040" cy="47988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360">
              <a:noFill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21"/>
            <p:cNvSpPr/>
            <p:nvPr/>
          </p:nvSpPr>
          <p:spPr>
            <a:xfrm>
              <a:off x="7621200" y="2531160"/>
              <a:ext cx="599040" cy="47988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360">
              <a:noFill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22"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124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2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80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RDS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High Availability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2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5727600" y="1908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Amazon RDS Multi AZ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6" name="CustomShape 6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EC2”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7" name="CustomShape 7"/>
          <p:cNvSpPr/>
          <p:nvPr/>
        </p:nvSpPr>
        <p:spPr>
          <a:xfrm>
            <a:off x="6417360" y="110880"/>
            <a:ext cx="558072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Amazon RDS Multi-AZ dağıtımları, Veritabanı (DB) Bulut Sunucuları için gelişmiş erişilebilirlik ve sağlamlık sunarak onları üretim veritabanı iş yükleri için uygun hale getirir.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Bir Multi-AZ Veritabanı Bulut Sunucusu tedarik ettiğinizde, Amazon RDS otomatik olarak birincil Veritabanı Bulut Sunucusu oluşturur ve eş zamanlı olarak verileri farklı bir Erişilebilirlik Alanındaki (AZ) yedek bir bulut sunucusuna kopyalayarak çoğaltır.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8" name="Picture 24" descr=""/>
          <p:cNvPicPr/>
          <p:nvPr/>
        </p:nvPicPr>
        <p:blipFill>
          <a:blip r:embed="rId3"/>
          <a:stretch/>
        </p:blipFill>
        <p:spPr>
          <a:xfrm>
            <a:off x="4464000" y="2586960"/>
            <a:ext cx="1004760" cy="1162800"/>
          </a:xfrm>
          <a:prstGeom prst="rect">
            <a:avLst/>
          </a:prstGeom>
          <a:ln>
            <a:noFill/>
          </a:ln>
        </p:spPr>
      </p:pic>
      <p:sp>
        <p:nvSpPr>
          <p:cNvPr id="289" name="CustomShape 8"/>
          <p:cNvSpPr/>
          <p:nvPr/>
        </p:nvSpPr>
        <p:spPr>
          <a:xfrm>
            <a:off x="7067160" y="3632400"/>
            <a:ext cx="3997080" cy="2982600"/>
          </a:xfrm>
          <a:prstGeom prst="roundRect">
            <a:avLst>
              <a:gd name="adj" fmla="val 9818"/>
            </a:avLst>
          </a:prstGeom>
          <a:noFill/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9"/>
          <p:cNvSpPr/>
          <p:nvPr/>
        </p:nvSpPr>
        <p:spPr>
          <a:xfrm>
            <a:off x="8021520" y="6391440"/>
            <a:ext cx="198324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Lab VPC  (10.0.0.0/16)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91" name="Picture 49" descr=""/>
          <p:cNvPicPr/>
          <p:nvPr/>
        </p:nvPicPr>
        <p:blipFill>
          <a:blip r:embed="rId4"/>
          <a:stretch/>
        </p:blipFill>
        <p:spPr>
          <a:xfrm>
            <a:off x="7223760" y="3446640"/>
            <a:ext cx="471240" cy="307440"/>
          </a:xfrm>
          <a:prstGeom prst="rect">
            <a:avLst/>
          </a:prstGeom>
          <a:ln>
            <a:noFill/>
          </a:ln>
        </p:spPr>
      </p:pic>
      <p:sp>
        <p:nvSpPr>
          <p:cNvPr id="292" name="CustomShape 10"/>
          <p:cNvSpPr/>
          <p:nvPr/>
        </p:nvSpPr>
        <p:spPr>
          <a:xfrm>
            <a:off x="7255800" y="3958920"/>
            <a:ext cx="1698480" cy="241380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1"/>
          <p:cNvSpPr/>
          <p:nvPr/>
        </p:nvSpPr>
        <p:spPr>
          <a:xfrm>
            <a:off x="7400880" y="6147000"/>
            <a:ext cx="146592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A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4" name="CustomShape 12"/>
          <p:cNvSpPr/>
          <p:nvPr/>
        </p:nvSpPr>
        <p:spPr>
          <a:xfrm>
            <a:off x="9152280" y="3906720"/>
            <a:ext cx="1698120" cy="246600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13"/>
          <p:cNvSpPr/>
          <p:nvPr/>
        </p:nvSpPr>
        <p:spPr>
          <a:xfrm>
            <a:off x="9285120" y="6147000"/>
            <a:ext cx="144144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B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96" name="CustomShape 14"/>
          <p:cNvSpPr/>
          <p:nvPr/>
        </p:nvSpPr>
        <p:spPr>
          <a:xfrm>
            <a:off x="7415640" y="4455360"/>
            <a:ext cx="1379160" cy="1595880"/>
          </a:xfrm>
          <a:prstGeom prst="roundRect">
            <a:avLst>
              <a:gd name="adj" fmla="val 9818"/>
            </a:avLst>
          </a:prstGeom>
          <a:noFill/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5"/>
          <p:cNvSpPr/>
          <p:nvPr/>
        </p:nvSpPr>
        <p:spPr>
          <a:xfrm>
            <a:off x="7415640" y="5654880"/>
            <a:ext cx="1379160" cy="42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Private subnet 1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10.0.2.0/23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98" name="Picture 57" descr=""/>
          <p:cNvPicPr/>
          <p:nvPr/>
        </p:nvPicPr>
        <p:blipFill>
          <a:blip r:embed="rId5"/>
          <a:stretch/>
        </p:blipFill>
        <p:spPr>
          <a:xfrm>
            <a:off x="7511400" y="4363920"/>
            <a:ext cx="169560" cy="189360"/>
          </a:xfrm>
          <a:prstGeom prst="rect">
            <a:avLst/>
          </a:prstGeom>
          <a:ln>
            <a:noFill/>
          </a:ln>
        </p:spPr>
      </p:pic>
      <p:sp>
        <p:nvSpPr>
          <p:cNvPr id="299" name="CustomShape 16"/>
          <p:cNvSpPr/>
          <p:nvPr/>
        </p:nvSpPr>
        <p:spPr>
          <a:xfrm>
            <a:off x="7476120" y="5236560"/>
            <a:ext cx="125820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Amazon RDS</a:t>
            </a:r>
            <a:br/>
            <a:r>
              <a:rPr b="0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DB instance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300" name="Picture 70" descr=""/>
          <p:cNvPicPr/>
          <p:nvPr/>
        </p:nvPicPr>
        <p:blipFill>
          <a:blip r:embed="rId6"/>
          <a:stretch/>
        </p:blipFill>
        <p:spPr>
          <a:xfrm>
            <a:off x="7903800" y="4794480"/>
            <a:ext cx="402840" cy="432720"/>
          </a:xfrm>
          <a:prstGeom prst="rect">
            <a:avLst/>
          </a:prstGeom>
          <a:ln>
            <a:noFill/>
          </a:ln>
        </p:spPr>
      </p:pic>
      <p:grpSp>
        <p:nvGrpSpPr>
          <p:cNvPr id="301" name="Group 17"/>
          <p:cNvGrpSpPr/>
          <p:nvPr/>
        </p:nvGrpSpPr>
        <p:grpSpPr>
          <a:xfrm>
            <a:off x="9311760" y="4363920"/>
            <a:ext cx="1378800" cy="1716120"/>
            <a:chOff x="9311760" y="4363920"/>
            <a:chExt cx="1378800" cy="1716120"/>
          </a:xfrm>
        </p:grpSpPr>
        <p:sp>
          <p:nvSpPr>
            <p:cNvPr id="302" name="CustomShape 18"/>
            <p:cNvSpPr/>
            <p:nvPr/>
          </p:nvSpPr>
          <p:spPr>
            <a:xfrm>
              <a:off x="9311760" y="4455360"/>
              <a:ext cx="1378800" cy="159588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9"/>
            <p:cNvSpPr/>
            <p:nvPr/>
          </p:nvSpPr>
          <p:spPr>
            <a:xfrm>
              <a:off x="9311760" y="5654880"/>
              <a:ext cx="137880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Private subnet 2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10.0.4.0/23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04" name="Picture 66" descr=""/>
            <p:cNvPicPr/>
            <p:nvPr/>
          </p:nvPicPr>
          <p:blipFill>
            <a:blip r:embed="rId7"/>
            <a:stretch/>
          </p:blipFill>
          <p:spPr>
            <a:xfrm>
              <a:off x="9418320" y="4363920"/>
              <a:ext cx="16956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05" name="CustomShape 20"/>
            <p:cNvSpPr/>
            <p:nvPr/>
          </p:nvSpPr>
          <p:spPr>
            <a:xfrm>
              <a:off x="9412920" y="5236560"/>
              <a:ext cx="1200240" cy="268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Amazon RDS multi-Availabiliy Zone standby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06" name="Picture 79" descr=""/>
            <p:cNvPicPr/>
            <p:nvPr/>
          </p:nvPicPr>
          <p:blipFill>
            <a:blip r:embed="rId8"/>
            <a:stretch/>
          </p:blipFill>
          <p:spPr>
            <a:xfrm>
              <a:off x="9828720" y="4753440"/>
              <a:ext cx="359640" cy="474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07" name="Freeform 21"/>
          <p:cNvSpPr/>
          <p:nvPr/>
        </p:nvSpPr>
        <p:spPr>
          <a:xfrm>
            <a:off x="8319600" y="4989960"/>
            <a:ext cx="1509480" cy="1080"/>
          </a:xfrm>
          <a:custGeom>
            <a:avLst/>
            <a:gdLst/>
            <a:ahLst/>
            <a:rect l="0" t="0" r="r" b="b"/>
            <a:pathLst>
              <a:path w="4193" h="3">
                <a:moveTo>
                  <a:pt x="0" y="0"/>
                </a:moveTo>
                <a:lnTo>
                  <a:pt x="4192" y="2"/>
                </a:lnTo>
              </a:path>
            </a:pathLst>
          </a:custGeom>
          <a:noFill/>
          <a:ln w="28440">
            <a:solidFill>
              <a:srgbClr val="808080"/>
            </a:solidFill>
            <a:custDash>
              <a:ds d="100000" sp="100000"/>
            </a:custDash>
            <a:miter/>
          </a:ln>
        </p:spPr>
      </p:sp>
    </p:spTree>
  </p:cSld>
  <p:timing>
    <p:tnLst>
      <p:par>
        <p:cTn id="138" dur="indefinite" restart="never" nodeType="tmRoot">
          <p:childTnLst>
            <p:seq>
              <p:cTn id="139" dur="indefinite" nodeType="mainSeq">
                <p:childTnLst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44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49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Resim 3" descr=""/>
          <p:cNvPicPr/>
          <p:nvPr/>
        </p:nvPicPr>
        <p:blipFill>
          <a:blip r:embed="rId1"/>
          <a:stretch/>
        </p:blipFill>
        <p:spPr>
          <a:xfrm>
            <a:off x="0" y="-1550160"/>
            <a:ext cx="12191760" cy="5291280"/>
          </a:xfrm>
          <a:prstGeom prst="rect">
            <a:avLst/>
          </a:prstGeom>
          <a:ln>
            <a:noFill/>
          </a:ln>
        </p:spPr>
      </p:pic>
      <p:sp>
        <p:nvSpPr>
          <p:cNvPr id="309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"/>
          <p:cNvSpPr/>
          <p:nvPr/>
        </p:nvSpPr>
        <p:spPr>
          <a:xfrm>
            <a:off x="1528920" y="211320"/>
            <a:ext cx="6847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Güvenlik için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3</a:t>
            </a: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 Katmanlı Mimari Örneği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11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312" name="CustomShape 3"/>
          <p:cNvSpPr/>
          <p:nvPr/>
        </p:nvSpPr>
        <p:spPr>
          <a:xfrm>
            <a:off x="360" y="1500120"/>
            <a:ext cx="12191760" cy="535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TextShape 4"/>
          <p:cNvSpPr txBox="1"/>
          <p:nvPr/>
        </p:nvSpPr>
        <p:spPr>
          <a:xfrm>
            <a:off x="380160" y="1828800"/>
            <a:ext cx="1159848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** Tüm katmanlar arasında extra güvenlik için security grouplardan faydalanacağız.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3086280" y="4897800"/>
            <a:ext cx="185724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Load Balancer security group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5" name="CustomShape 6"/>
          <p:cNvSpPr/>
          <p:nvPr/>
        </p:nvSpPr>
        <p:spPr>
          <a:xfrm>
            <a:off x="6280920" y="4929480"/>
            <a:ext cx="185724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Application security group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16" name="Picture 39" descr=""/>
          <p:cNvPicPr/>
          <p:nvPr/>
        </p:nvPicPr>
        <p:blipFill>
          <a:blip r:embed="rId3"/>
          <a:stretch/>
        </p:blipFill>
        <p:spPr>
          <a:xfrm>
            <a:off x="1016640" y="3578040"/>
            <a:ext cx="708840" cy="700920"/>
          </a:xfrm>
          <a:prstGeom prst="rect">
            <a:avLst/>
          </a:prstGeom>
          <a:ln>
            <a:noFill/>
          </a:ln>
        </p:spPr>
      </p:pic>
      <p:sp>
        <p:nvSpPr>
          <p:cNvPr id="317" name="CustomShape 7"/>
          <p:cNvSpPr/>
          <p:nvPr/>
        </p:nvSpPr>
        <p:spPr>
          <a:xfrm>
            <a:off x="787680" y="4254480"/>
            <a:ext cx="95148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Internet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8" name="CustomShape 8"/>
          <p:cNvSpPr/>
          <p:nvPr/>
        </p:nvSpPr>
        <p:spPr>
          <a:xfrm>
            <a:off x="1914480" y="3881160"/>
            <a:ext cx="100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9"/>
          <p:cNvSpPr/>
          <p:nvPr/>
        </p:nvSpPr>
        <p:spPr>
          <a:xfrm>
            <a:off x="5097240" y="3881160"/>
            <a:ext cx="100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10"/>
          <p:cNvSpPr/>
          <p:nvPr/>
        </p:nvSpPr>
        <p:spPr>
          <a:xfrm>
            <a:off x="9481320" y="4965480"/>
            <a:ext cx="185724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Database security group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1" name="CustomShape 11"/>
          <p:cNvSpPr/>
          <p:nvPr/>
        </p:nvSpPr>
        <p:spPr>
          <a:xfrm>
            <a:off x="8297640" y="3881160"/>
            <a:ext cx="100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22" name="Group 12"/>
          <p:cNvGrpSpPr/>
          <p:nvPr/>
        </p:nvGrpSpPr>
        <p:grpSpPr>
          <a:xfrm>
            <a:off x="1518480" y="3981960"/>
            <a:ext cx="7755840" cy="516600"/>
            <a:chOff x="1518480" y="3981960"/>
            <a:chExt cx="7755840" cy="516600"/>
          </a:xfrm>
        </p:grpSpPr>
        <p:sp>
          <p:nvSpPr>
            <p:cNvPr id="323" name="CustomShape 13"/>
            <p:cNvSpPr/>
            <p:nvPr/>
          </p:nvSpPr>
          <p:spPr>
            <a:xfrm>
              <a:off x="1518480" y="3981960"/>
              <a:ext cx="1737360" cy="5166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HTTP + HTTPS traffic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324" name="CustomShape 14"/>
            <p:cNvSpPr/>
            <p:nvPr/>
          </p:nvSpPr>
          <p:spPr>
            <a:xfrm>
              <a:off x="5200200" y="3981960"/>
              <a:ext cx="873720" cy="5166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HTTP traffic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325" name="CustomShape 15"/>
            <p:cNvSpPr/>
            <p:nvPr/>
          </p:nvSpPr>
          <p:spPr>
            <a:xfrm>
              <a:off x="8400600" y="3981960"/>
              <a:ext cx="873720" cy="5166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MySQL traffic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326" name="Group 16"/>
          <p:cNvGrpSpPr/>
          <p:nvPr/>
        </p:nvGrpSpPr>
        <p:grpSpPr>
          <a:xfrm>
            <a:off x="3090600" y="3291840"/>
            <a:ext cx="8243640" cy="1389600"/>
            <a:chOff x="3090600" y="3291840"/>
            <a:chExt cx="8243640" cy="1389600"/>
          </a:xfrm>
        </p:grpSpPr>
        <p:grpSp>
          <p:nvGrpSpPr>
            <p:cNvPr id="327" name="Group 17"/>
            <p:cNvGrpSpPr/>
            <p:nvPr/>
          </p:nvGrpSpPr>
          <p:grpSpPr>
            <a:xfrm>
              <a:off x="9485280" y="3291840"/>
              <a:ext cx="1848960" cy="1385280"/>
              <a:chOff x="9485280" y="3291840"/>
              <a:chExt cx="1848960" cy="1385280"/>
            </a:xfrm>
          </p:grpSpPr>
          <p:sp>
            <p:nvSpPr>
              <p:cNvPr id="328" name="CustomShape 18"/>
              <p:cNvSpPr/>
              <p:nvPr/>
            </p:nvSpPr>
            <p:spPr>
              <a:xfrm>
                <a:off x="9610200" y="4095360"/>
                <a:ext cx="1599120" cy="31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 algn="ctr">
                  <a:lnSpc>
                    <a:spcPct val="90000"/>
                  </a:lnSpc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Amazon RDS</a:t>
                </a:r>
                <a:br/>
                <a:r>
                  <a:rPr b="0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MySQL DB instance</a:t>
                </a:r>
                <a:endParaRPr b="0" lang="en-US" sz="1400" spc="-1" strike="noStrike">
                  <a:latin typeface="Arial"/>
                </a:endParaRPr>
              </a:p>
            </p:txBody>
          </p:sp>
          <p:pic>
            <p:nvPicPr>
              <p:cNvPr id="329" name="Picture 46" descr=""/>
              <p:cNvPicPr/>
              <p:nvPr/>
            </p:nvPicPr>
            <p:blipFill>
              <a:blip r:embed="rId4"/>
              <a:stretch/>
            </p:blipFill>
            <p:spPr>
              <a:xfrm>
                <a:off x="10153800" y="3503520"/>
                <a:ext cx="511920" cy="55008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330" name="Group 19"/>
              <p:cNvGrpSpPr/>
              <p:nvPr/>
            </p:nvGrpSpPr>
            <p:grpSpPr>
              <a:xfrm>
                <a:off x="9485280" y="3291840"/>
                <a:ext cx="1848960" cy="1385280"/>
                <a:chOff x="9485280" y="3291840"/>
                <a:chExt cx="1848960" cy="1385280"/>
              </a:xfrm>
            </p:grpSpPr>
            <p:sp>
              <p:nvSpPr>
                <p:cNvPr id="331" name="CustomShape 20"/>
                <p:cNvSpPr/>
                <p:nvPr/>
              </p:nvSpPr>
              <p:spPr>
                <a:xfrm>
                  <a:off x="9485280" y="329184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2" name="CustomShape 21"/>
                <p:cNvSpPr/>
                <p:nvPr/>
              </p:nvSpPr>
              <p:spPr>
                <a:xfrm>
                  <a:off x="9485280" y="329184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rgbClr val="ff0000"/>
                  </a:solidFill>
                  <a:custDash>
                    <a:ds d="800000" sp="300000"/>
                  </a:custDash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</p:grpSp>
        <p:grpSp>
          <p:nvGrpSpPr>
            <p:cNvPr id="333" name="Group 22"/>
            <p:cNvGrpSpPr/>
            <p:nvPr/>
          </p:nvGrpSpPr>
          <p:grpSpPr>
            <a:xfrm>
              <a:off x="3090600" y="3296160"/>
              <a:ext cx="1848960" cy="1385280"/>
              <a:chOff x="3090600" y="3296160"/>
              <a:chExt cx="1848960" cy="1385280"/>
            </a:xfrm>
          </p:grpSpPr>
          <p:grpSp>
            <p:nvGrpSpPr>
              <p:cNvPr id="334" name="Group 23"/>
              <p:cNvGrpSpPr/>
              <p:nvPr/>
            </p:nvGrpSpPr>
            <p:grpSpPr>
              <a:xfrm>
                <a:off x="3090600" y="3296160"/>
                <a:ext cx="1848960" cy="1385280"/>
                <a:chOff x="3090600" y="3296160"/>
                <a:chExt cx="1848960" cy="1385280"/>
              </a:xfrm>
            </p:grpSpPr>
            <p:sp>
              <p:nvSpPr>
                <p:cNvPr id="335" name="CustomShape 24"/>
                <p:cNvSpPr/>
                <p:nvPr/>
              </p:nvSpPr>
              <p:spPr>
                <a:xfrm>
                  <a:off x="3090600" y="329616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36" name="CustomShape 25"/>
                <p:cNvSpPr/>
                <p:nvPr/>
              </p:nvSpPr>
              <p:spPr>
                <a:xfrm>
                  <a:off x="3090600" y="329616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rgbClr val="ff0000"/>
                  </a:solidFill>
                  <a:custDash>
                    <a:ds d="800000" sp="300000"/>
                  </a:custDash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337" name="CustomShape 26"/>
              <p:cNvSpPr/>
              <p:nvPr/>
            </p:nvSpPr>
            <p:spPr>
              <a:xfrm>
                <a:off x="3214800" y="4088520"/>
                <a:ext cx="1600200" cy="41184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 algn="ctr">
                  <a:lnSpc>
                    <a:spcPct val="100000"/>
                  </a:lnSpc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Application</a:t>
                </a:r>
                <a:br/>
                <a:r>
                  <a:rPr b="1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Load Balancer</a:t>
                </a:r>
                <a:endParaRPr b="0" lang="en-US" sz="1400" spc="-1" strike="noStrike">
                  <a:latin typeface="Arial"/>
                </a:endParaRPr>
              </a:p>
            </p:txBody>
          </p:sp>
          <p:pic>
            <p:nvPicPr>
              <p:cNvPr id="338" name="Picture 54" descr=""/>
              <p:cNvPicPr/>
              <p:nvPr/>
            </p:nvPicPr>
            <p:blipFill>
              <a:blip r:embed="rId5"/>
              <a:stretch/>
            </p:blipFill>
            <p:spPr>
              <a:xfrm>
                <a:off x="3743280" y="3476880"/>
                <a:ext cx="543240" cy="5644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39" name="Group 27"/>
            <p:cNvGrpSpPr/>
            <p:nvPr/>
          </p:nvGrpSpPr>
          <p:grpSpPr>
            <a:xfrm>
              <a:off x="6284880" y="3291840"/>
              <a:ext cx="1848960" cy="1385280"/>
              <a:chOff x="6284880" y="3291840"/>
              <a:chExt cx="1848960" cy="1385280"/>
            </a:xfrm>
          </p:grpSpPr>
          <p:sp>
            <p:nvSpPr>
              <p:cNvPr id="340" name="CustomShape 28"/>
              <p:cNvSpPr/>
              <p:nvPr/>
            </p:nvSpPr>
            <p:spPr>
              <a:xfrm>
                <a:off x="6603840" y="4194720"/>
                <a:ext cx="1211040" cy="218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 algn="ctr">
                  <a:lnSpc>
                    <a:spcPct val="100000"/>
                  </a:lnSpc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App servers</a:t>
                </a:r>
                <a:endParaRPr b="0" lang="en-US" sz="1400" spc="-1" strike="noStrike">
                  <a:latin typeface="Arial"/>
                </a:endParaRPr>
              </a:p>
            </p:txBody>
          </p:sp>
          <p:grpSp>
            <p:nvGrpSpPr>
              <p:cNvPr id="341" name="Group 29"/>
              <p:cNvGrpSpPr/>
              <p:nvPr/>
            </p:nvGrpSpPr>
            <p:grpSpPr>
              <a:xfrm>
                <a:off x="6284880" y="3291840"/>
                <a:ext cx="1848960" cy="1385280"/>
                <a:chOff x="6284880" y="3291840"/>
                <a:chExt cx="1848960" cy="1385280"/>
              </a:xfrm>
            </p:grpSpPr>
            <p:sp>
              <p:nvSpPr>
                <p:cNvPr id="342" name="CustomShape 30"/>
                <p:cNvSpPr/>
                <p:nvPr/>
              </p:nvSpPr>
              <p:spPr>
                <a:xfrm>
                  <a:off x="6284880" y="329184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rgbClr val="000000"/>
                  </a:solidFill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343" name="CustomShape 31"/>
                <p:cNvSpPr/>
                <p:nvPr/>
              </p:nvSpPr>
              <p:spPr>
                <a:xfrm>
                  <a:off x="6284880" y="329184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rgbClr val="ff0000"/>
                  </a:solidFill>
                  <a:custDash>
                    <a:ds d="800000" sp="300000"/>
                  </a:custDash>
                  <a:miter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pic>
            <p:nvPicPr>
              <p:cNvPr id="344" name="Picture 55" descr=""/>
              <p:cNvPicPr/>
              <p:nvPr/>
            </p:nvPicPr>
            <p:blipFill>
              <a:blip r:embed="rId6"/>
              <a:stretch/>
            </p:blipFill>
            <p:spPr>
              <a:xfrm>
                <a:off x="6937200" y="3568320"/>
                <a:ext cx="544320" cy="57456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</p:cSld>
  <p:timing>
    <p:tnLst>
      <p:par>
        <p:cTn id="150" dur="indefinite" restart="never" nodeType="tmRoot">
          <p:childTnLst>
            <p:seq>
              <p:cTn id="1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Resim 3" descr=""/>
          <p:cNvPicPr/>
          <p:nvPr/>
        </p:nvPicPr>
        <p:blipFill>
          <a:blip r:embed="rId1"/>
          <a:stretch/>
        </p:blipFill>
        <p:spPr>
          <a:xfrm>
            <a:off x="0" y="-1550160"/>
            <a:ext cx="12191760" cy="5291280"/>
          </a:xfrm>
          <a:prstGeom prst="rect">
            <a:avLst/>
          </a:prstGeom>
          <a:ln>
            <a:noFill/>
          </a:ln>
        </p:spPr>
      </p:pic>
      <p:sp>
        <p:nvSpPr>
          <p:cNvPr id="346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"/>
          <p:cNvSpPr/>
          <p:nvPr/>
        </p:nvSpPr>
        <p:spPr>
          <a:xfrm>
            <a:off x="1528920" y="439560"/>
            <a:ext cx="6847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Demo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48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349" name="CustomShape 3"/>
          <p:cNvSpPr/>
          <p:nvPr/>
        </p:nvSpPr>
        <p:spPr>
          <a:xfrm>
            <a:off x="360" y="1500120"/>
            <a:ext cx="12191760" cy="535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4"/>
          <p:cNvSpPr/>
          <p:nvPr/>
        </p:nvSpPr>
        <p:spPr>
          <a:xfrm>
            <a:off x="5447880" y="1610280"/>
            <a:ext cx="6447960" cy="519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AWS Ireland Region içinde  2 ayrı AZ için  ( 2 public subnet, 2 private subnet ) bir VPC oluşturacağız.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AWS ELB ile birlikte 1 adet Application Load Balancer oluşturacağız. Burada “routing, health check” ayarlamalarını yapacağız.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AWS üzerinde 1 adet Auto Scaling Group oluşturacağız ve “Launch Configuration” ile oluşturulacak instancelarımız için gerekli ayarlamaları tamamlayacağız.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RDS Multi-AZ deployment ile private subnet içinse veritabanlarımızı 1 adet Master 1 adet Standby olmak üzere tanımlayacağız.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3 katmanlı mimari için security group ayarlarını tamamlayacağız.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Private subnet için high available olacak şekilde NAT Gateway tanımlaması yapacağız.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Son olarak uygulamalarımızın ve veritabanlarımızın high available bir yapıda çalışıp çalışmadıklarını test edeceğiz.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1" name="CustomShape 5"/>
          <p:cNvSpPr/>
          <p:nvPr/>
        </p:nvSpPr>
        <p:spPr>
          <a:xfrm>
            <a:off x="1462680" y="2799720"/>
            <a:ext cx="895680" cy="4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Raleway"/>
                <a:ea typeface="Amazon Ember"/>
              </a:rPr>
              <a:t>Web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Raleway"/>
                <a:ea typeface="Amazon Ember"/>
              </a:rPr>
              <a:t>Server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352" name="Group 6"/>
          <p:cNvGrpSpPr/>
          <p:nvPr/>
        </p:nvGrpSpPr>
        <p:grpSpPr>
          <a:xfrm>
            <a:off x="652680" y="1628280"/>
            <a:ext cx="3997080" cy="5119920"/>
            <a:chOff x="652680" y="1628280"/>
            <a:chExt cx="3997080" cy="5119920"/>
          </a:xfrm>
        </p:grpSpPr>
        <p:sp>
          <p:nvSpPr>
            <p:cNvPr id="353" name="CustomShape 7"/>
            <p:cNvSpPr/>
            <p:nvPr/>
          </p:nvSpPr>
          <p:spPr>
            <a:xfrm>
              <a:off x="652680" y="1834920"/>
              <a:ext cx="3997080" cy="487908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CustomShape 8"/>
            <p:cNvSpPr/>
            <p:nvPr/>
          </p:nvSpPr>
          <p:spPr>
            <a:xfrm>
              <a:off x="1607040" y="6490440"/>
              <a:ext cx="1983240" cy="2577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Lab VPC  (10.0.0.0/16)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55" name="Picture 49" descr=""/>
            <p:cNvPicPr/>
            <p:nvPr/>
          </p:nvPicPr>
          <p:blipFill>
            <a:blip r:embed="rId3"/>
            <a:stretch/>
          </p:blipFill>
          <p:spPr>
            <a:xfrm>
              <a:off x="741600" y="1628280"/>
              <a:ext cx="471240" cy="30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6" name="CustomShape 9"/>
            <p:cNvSpPr/>
            <p:nvPr/>
          </p:nvSpPr>
          <p:spPr>
            <a:xfrm>
              <a:off x="841320" y="2053800"/>
              <a:ext cx="1698480" cy="4417920"/>
            </a:xfrm>
            <a:prstGeom prst="roundRect">
              <a:avLst>
                <a:gd name="adj" fmla="val 9818"/>
              </a:avLst>
            </a:prstGeom>
            <a:noFill/>
            <a:ln w="19080">
              <a:solidFill>
                <a:srgbClr val="f7981f"/>
              </a:solidFill>
              <a:custDash>
                <a:ds d="8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10"/>
            <p:cNvSpPr/>
            <p:nvPr/>
          </p:nvSpPr>
          <p:spPr>
            <a:xfrm>
              <a:off x="986400" y="6246000"/>
              <a:ext cx="1465920" cy="2577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f7981f"/>
                  </a:solidFill>
                  <a:latin typeface="Raleway"/>
                  <a:ea typeface="Amazon Ember"/>
                </a:rPr>
                <a:t>Availability Zone A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358" name="CustomShape 11"/>
            <p:cNvSpPr/>
            <p:nvPr/>
          </p:nvSpPr>
          <p:spPr>
            <a:xfrm>
              <a:off x="2737800" y="2053800"/>
              <a:ext cx="1698120" cy="4417920"/>
            </a:xfrm>
            <a:prstGeom prst="roundRect">
              <a:avLst>
                <a:gd name="adj" fmla="val 9818"/>
              </a:avLst>
            </a:prstGeom>
            <a:noFill/>
            <a:ln w="19080">
              <a:solidFill>
                <a:srgbClr val="f7981f"/>
              </a:solidFill>
              <a:custDash>
                <a:ds d="8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CustomShape 12"/>
            <p:cNvSpPr/>
            <p:nvPr/>
          </p:nvSpPr>
          <p:spPr>
            <a:xfrm>
              <a:off x="2870640" y="6246000"/>
              <a:ext cx="1441440" cy="2577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f7981f"/>
                  </a:solidFill>
                  <a:latin typeface="Raleway"/>
                  <a:ea typeface="Amazon Ember"/>
                </a:rPr>
                <a:t>Availability Zone B</a:t>
              </a:r>
              <a:endParaRPr b="0" lang="en-US" sz="1100" spc="-1" strike="noStrike">
                <a:latin typeface="Arial"/>
              </a:endParaRPr>
            </a:p>
          </p:txBody>
        </p:sp>
      </p:grpSp>
      <p:grpSp>
        <p:nvGrpSpPr>
          <p:cNvPr id="360" name="Group 13"/>
          <p:cNvGrpSpPr/>
          <p:nvPr/>
        </p:nvGrpSpPr>
        <p:grpSpPr>
          <a:xfrm>
            <a:off x="1001160" y="2239200"/>
            <a:ext cx="3274920" cy="3939840"/>
            <a:chOff x="1001160" y="2239200"/>
            <a:chExt cx="3274920" cy="3939840"/>
          </a:xfrm>
        </p:grpSpPr>
        <p:sp>
          <p:nvSpPr>
            <p:cNvPr id="361" name="CustomShape 14"/>
            <p:cNvSpPr/>
            <p:nvPr/>
          </p:nvSpPr>
          <p:spPr>
            <a:xfrm>
              <a:off x="1001160" y="2239200"/>
              <a:ext cx="1379160" cy="136404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15"/>
            <p:cNvSpPr/>
            <p:nvPr/>
          </p:nvSpPr>
          <p:spPr>
            <a:xfrm>
              <a:off x="1078560" y="3201840"/>
              <a:ext cx="122436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Public subnet 1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10.0.0.0/24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363" name="CustomShape 16"/>
            <p:cNvSpPr/>
            <p:nvPr/>
          </p:nvSpPr>
          <p:spPr>
            <a:xfrm>
              <a:off x="1001160" y="3799080"/>
              <a:ext cx="1379160" cy="235116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17"/>
            <p:cNvSpPr/>
            <p:nvPr/>
          </p:nvSpPr>
          <p:spPr>
            <a:xfrm>
              <a:off x="1001160" y="5753880"/>
              <a:ext cx="137916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Private subnet 1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10.0.2.0/23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65" name="Picture 57" descr=""/>
            <p:cNvPicPr/>
            <p:nvPr/>
          </p:nvPicPr>
          <p:blipFill>
            <a:blip r:embed="rId4"/>
            <a:stretch/>
          </p:blipFill>
          <p:spPr>
            <a:xfrm>
              <a:off x="1121760" y="3671280"/>
              <a:ext cx="16956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6" name="CustomShape 18"/>
            <p:cNvSpPr/>
            <p:nvPr/>
          </p:nvSpPr>
          <p:spPr>
            <a:xfrm>
              <a:off x="2897280" y="2239200"/>
              <a:ext cx="1378800" cy="136404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19"/>
            <p:cNvSpPr/>
            <p:nvPr/>
          </p:nvSpPr>
          <p:spPr>
            <a:xfrm>
              <a:off x="2974680" y="3201840"/>
              <a:ext cx="122400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Public subnet 2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10.0.1.0/24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368" name="CustomShape 20"/>
            <p:cNvSpPr/>
            <p:nvPr/>
          </p:nvSpPr>
          <p:spPr>
            <a:xfrm>
              <a:off x="2897280" y="3799080"/>
              <a:ext cx="1378800" cy="235116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21"/>
            <p:cNvSpPr/>
            <p:nvPr/>
          </p:nvSpPr>
          <p:spPr>
            <a:xfrm>
              <a:off x="2897280" y="5753880"/>
              <a:ext cx="137880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Private subnet 2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10.0.4.0/23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70" name="Picture 66" descr=""/>
            <p:cNvPicPr/>
            <p:nvPr/>
          </p:nvPicPr>
          <p:blipFill>
            <a:blip r:embed="rId5"/>
            <a:stretch/>
          </p:blipFill>
          <p:spPr>
            <a:xfrm>
              <a:off x="3017880" y="3671280"/>
              <a:ext cx="169560" cy="189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1" name="Group 22"/>
          <p:cNvGrpSpPr/>
          <p:nvPr/>
        </p:nvGrpSpPr>
        <p:grpSpPr>
          <a:xfrm>
            <a:off x="1175760" y="3952440"/>
            <a:ext cx="2939040" cy="805320"/>
            <a:chOff x="1175760" y="3952440"/>
            <a:chExt cx="2939040" cy="805320"/>
          </a:xfrm>
        </p:grpSpPr>
        <p:sp>
          <p:nvSpPr>
            <p:cNvPr id="372" name="CustomShape 23"/>
            <p:cNvSpPr/>
            <p:nvPr/>
          </p:nvSpPr>
          <p:spPr>
            <a:xfrm>
              <a:off x="1175760" y="3952440"/>
              <a:ext cx="2939040" cy="805320"/>
            </a:xfrm>
            <a:prstGeom prst="roundRect">
              <a:avLst>
                <a:gd name="adj" fmla="val 9818"/>
              </a:avLst>
            </a:prstGeom>
            <a:solidFill>
              <a:srgbClr val="f2f2f2"/>
            </a:solidFill>
            <a:ln w="19080">
              <a:solidFill>
                <a:srgbClr val="000000"/>
              </a:solidFill>
              <a:custDash>
                <a:ds d="8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3" name="CustomShape 24"/>
            <p:cNvSpPr/>
            <p:nvPr/>
          </p:nvSpPr>
          <p:spPr>
            <a:xfrm>
              <a:off x="2090160" y="4396320"/>
              <a:ext cx="1096920" cy="142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100000"/>
                </a:lnSpc>
              </a:pPr>
              <a:r>
                <a:rPr b="1" lang="en-US" sz="105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Auto Scaling group</a:t>
              </a:r>
              <a:endParaRPr b="0" lang="en-US" sz="1050" spc="-1" strike="noStrike">
                <a:latin typeface="Arial"/>
              </a:endParaRPr>
            </a:p>
          </p:txBody>
        </p:sp>
        <p:pic>
          <p:nvPicPr>
            <p:cNvPr id="374" name="Picture 39" descr=""/>
            <p:cNvPicPr/>
            <p:nvPr/>
          </p:nvPicPr>
          <p:blipFill>
            <a:blip r:embed="rId6"/>
            <a:stretch/>
          </p:blipFill>
          <p:spPr>
            <a:xfrm>
              <a:off x="2457720" y="4039920"/>
              <a:ext cx="376920" cy="366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5" name="Group 25"/>
          <p:cNvGrpSpPr/>
          <p:nvPr/>
        </p:nvGrpSpPr>
        <p:grpSpPr>
          <a:xfrm>
            <a:off x="1781640" y="2359440"/>
            <a:ext cx="1664640" cy="805320"/>
            <a:chOff x="1781640" y="2359440"/>
            <a:chExt cx="1664640" cy="805320"/>
          </a:xfrm>
        </p:grpSpPr>
        <p:sp>
          <p:nvSpPr>
            <p:cNvPr id="376" name="CustomShape 26"/>
            <p:cNvSpPr/>
            <p:nvPr/>
          </p:nvSpPr>
          <p:spPr>
            <a:xfrm>
              <a:off x="1781640" y="2581560"/>
              <a:ext cx="622080" cy="223200"/>
            </a:xfrm>
            <a:custGeom>
              <a:avLst/>
              <a:gdLst/>
              <a:ahLst/>
              <a:rect l="l" t="t" r="r" b="b"/>
              <a:pathLst>
                <a:path w="790832" h="284205">
                  <a:moveTo>
                    <a:pt x="790832" y="0"/>
                  </a:moveTo>
                  <a:cubicBezTo>
                    <a:pt x="403653" y="8237"/>
                    <a:pt x="238898" y="28832"/>
                    <a:pt x="0" y="284205"/>
                  </a:cubicBezTo>
                </a:path>
              </a:pathLst>
            </a:custGeom>
            <a:noFill/>
            <a:ln w="28440">
              <a:solidFill>
                <a:srgbClr val="000000"/>
              </a:solidFill>
              <a:miter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7" name="CustomShape 27"/>
            <p:cNvSpPr/>
            <p:nvPr/>
          </p:nvSpPr>
          <p:spPr>
            <a:xfrm flipH="1">
              <a:off x="2824200" y="2581560"/>
              <a:ext cx="622080" cy="223200"/>
            </a:xfrm>
            <a:custGeom>
              <a:avLst/>
              <a:gdLst/>
              <a:ahLst/>
              <a:rect l="l" t="t" r="r" b="b"/>
              <a:pathLst>
                <a:path w="790832" h="284205">
                  <a:moveTo>
                    <a:pt x="790832" y="0"/>
                  </a:moveTo>
                  <a:cubicBezTo>
                    <a:pt x="403653" y="8237"/>
                    <a:pt x="238898" y="28832"/>
                    <a:pt x="0" y="284205"/>
                  </a:cubicBezTo>
                </a:path>
              </a:pathLst>
            </a:custGeom>
            <a:noFill/>
            <a:ln w="28440">
              <a:solidFill>
                <a:srgbClr val="000000"/>
              </a:solidFill>
              <a:miter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78" name="Group 28"/>
            <p:cNvGrpSpPr/>
            <p:nvPr/>
          </p:nvGrpSpPr>
          <p:grpSpPr>
            <a:xfrm>
              <a:off x="1990080" y="2359440"/>
              <a:ext cx="1259640" cy="805320"/>
              <a:chOff x="1990080" y="2359440"/>
              <a:chExt cx="1259640" cy="805320"/>
            </a:xfrm>
          </p:grpSpPr>
          <p:sp>
            <p:nvSpPr>
              <p:cNvPr id="379" name="CustomShape 29"/>
              <p:cNvSpPr/>
              <p:nvPr/>
            </p:nvSpPr>
            <p:spPr>
              <a:xfrm>
                <a:off x="1990080" y="2840760"/>
                <a:ext cx="1259640" cy="3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 algn="ctr">
                  <a:lnSpc>
                    <a:spcPct val="100000"/>
                  </a:lnSpc>
                </a:pPr>
                <a:r>
                  <a:rPr b="1" lang="en-US" sz="11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Application</a:t>
                </a:r>
                <a:br/>
                <a:r>
                  <a:rPr b="1" lang="en-US" sz="11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Load Balancer</a:t>
                </a:r>
                <a:endParaRPr b="0" lang="en-US" sz="1100" spc="-1" strike="noStrike">
                  <a:latin typeface="Arial"/>
                </a:endParaRPr>
              </a:p>
            </p:txBody>
          </p:sp>
          <p:pic>
            <p:nvPicPr>
              <p:cNvPr id="380" name="Picture 74" descr=""/>
              <p:cNvPicPr/>
              <p:nvPr/>
            </p:nvPicPr>
            <p:blipFill>
              <a:blip r:embed="rId7"/>
              <a:stretch/>
            </p:blipFill>
            <p:spPr>
              <a:xfrm>
                <a:off x="2405880" y="2359440"/>
                <a:ext cx="427680" cy="4442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381" name="Group 30"/>
          <p:cNvGrpSpPr/>
          <p:nvPr/>
        </p:nvGrpSpPr>
        <p:grpSpPr>
          <a:xfrm>
            <a:off x="1318680" y="4033080"/>
            <a:ext cx="2612520" cy="675000"/>
            <a:chOff x="1318680" y="4033080"/>
            <a:chExt cx="2612520" cy="675000"/>
          </a:xfrm>
        </p:grpSpPr>
        <p:sp>
          <p:nvSpPr>
            <p:cNvPr id="382" name="CustomShape 31"/>
            <p:cNvSpPr/>
            <p:nvPr/>
          </p:nvSpPr>
          <p:spPr>
            <a:xfrm>
              <a:off x="1318680" y="4512240"/>
              <a:ext cx="743760" cy="1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App server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83" name="Picture 68" descr=""/>
            <p:cNvPicPr/>
            <p:nvPr/>
          </p:nvPicPr>
          <p:blipFill>
            <a:blip r:embed="rId8"/>
            <a:stretch/>
          </p:blipFill>
          <p:spPr>
            <a:xfrm>
              <a:off x="1476360" y="4033080"/>
              <a:ext cx="428400" cy="444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4" name="CustomShape 32"/>
            <p:cNvSpPr/>
            <p:nvPr/>
          </p:nvSpPr>
          <p:spPr>
            <a:xfrm>
              <a:off x="3187440" y="4512600"/>
              <a:ext cx="743760" cy="1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App server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85" name="Picture 77" descr=""/>
            <p:cNvPicPr/>
            <p:nvPr/>
          </p:nvPicPr>
          <p:blipFill>
            <a:blip r:embed="rId9"/>
            <a:stretch/>
          </p:blipFill>
          <p:spPr>
            <a:xfrm>
              <a:off x="3345120" y="4033440"/>
              <a:ext cx="428760" cy="444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86" name="Group 33"/>
          <p:cNvGrpSpPr/>
          <p:nvPr/>
        </p:nvGrpSpPr>
        <p:grpSpPr>
          <a:xfrm>
            <a:off x="1061640" y="4852440"/>
            <a:ext cx="3137040" cy="752040"/>
            <a:chOff x="1061640" y="4852440"/>
            <a:chExt cx="3137040" cy="752040"/>
          </a:xfrm>
        </p:grpSpPr>
        <p:sp>
          <p:nvSpPr>
            <p:cNvPr id="387" name="CustomShape 34"/>
            <p:cNvSpPr/>
            <p:nvPr/>
          </p:nvSpPr>
          <p:spPr>
            <a:xfrm>
              <a:off x="1061640" y="5335560"/>
              <a:ext cx="1258200" cy="249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Amazon RDS</a:t>
              </a:r>
              <a:br/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DB instance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88" name="Picture 70" descr=""/>
            <p:cNvPicPr/>
            <p:nvPr/>
          </p:nvPicPr>
          <p:blipFill>
            <a:blip r:embed="rId10"/>
            <a:stretch/>
          </p:blipFill>
          <p:spPr>
            <a:xfrm>
              <a:off x="1489320" y="4893480"/>
              <a:ext cx="402840" cy="43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89" name="CustomShape 35"/>
            <p:cNvSpPr/>
            <p:nvPr/>
          </p:nvSpPr>
          <p:spPr>
            <a:xfrm>
              <a:off x="2998440" y="5335560"/>
              <a:ext cx="1200240" cy="268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Amazon RDS multi-Availabiliy Zone standby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90" name="Picture 79" descr=""/>
            <p:cNvPicPr/>
            <p:nvPr/>
          </p:nvPicPr>
          <p:blipFill>
            <a:blip r:embed="rId11"/>
            <a:stretch/>
          </p:blipFill>
          <p:spPr>
            <a:xfrm>
              <a:off x="3414240" y="4852440"/>
              <a:ext cx="359640" cy="474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1" name="Line 36"/>
            <p:cNvSpPr/>
            <p:nvPr/>
          </p:nvSpPr>
          <p:spPr>
            <a:xfrm>
              <a:off x="1905120" y="5088960"/>
              <a:ext cx="1509120" cy="720"/>
            </a:xfrm>
            <a:prstGeom prst="line">
              <a:avLst/>
            </a:prstGeom>
            <a:ln w="28440">
              <a:solidFill>
                <a:srgbClr val="808080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92" name="Group 37"/>
          <p:cNvGrpSpPr/>
          <p:nvPr/>
        </p:nvGrpSpPr>
        <p:grpSpPr>
          <a:xfrm>
            <a:off x="954360" y="2399400"/>
            <a:ext cx="3375360" cy="676440"/>
            <a:chOff x="954360" y="2399400"/>
            <a:chExt cx="3375360" cy="676440"/>
          </a:xfrm>
        </p:grpSpPr>
        <p:sp>
          <p:nvSpPr>
            <p:cNvPr id="393" name="CustomShape 38"/>
            <p:cNvSpPr/>
            <p:nvPr/>
          </p:nvSpPr>
          <p:spPr>
            <a:xfrm>
              <a:off x="954360" y="2865600"/>
              <a:ext cx="729360" cy="210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NAT gateway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94" name="Picture 82" descr=""/>
            <p:cNvPicPr/>
            <p:nvPr/>
          </p:nvPicPr>
          <p:blipFill>
            <a:blip r:embed="rId12"/>
            <a:stretch/>
          </p:blipFill>
          <p:spPr>
            <a:xfrm>
              <a:off x="1107000" y="2399400"/>
              <a:ext cx="423000" cy="436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95" name="CustomShape 39"/>
            <p:cNvSpPr/>
            <p:nvPr/>
          </p:nvSpPr>
          <p:spPr>
            <a:xfrm>
              <a:off x="3600360" y="2865600"/>
              <a:ext cx="729360" cy="210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NAT gateway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96" name="Picture 84" descr=""/>
            <p:cNvPicPr/>
            <p:nvPr/>
          </p:nvPicPr>
          <p:blipFill>
            <a:blip r:embed="rId13"/>
            <a:stretch/>
          </p:blipFill>
          <p:spPr>
            <a:xfrm>
              <a:off x="3753360" y="2399400"/>
              <a:ext cx="423000" cy="4366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97" name="Group 40"/>
          <p:cNvGrpSpPr/>
          <p:nvPr/>
        </p:nvGrpSpPr>
        <p:grpSpPr>
          <a:xfrm>
            <a:off x="2432880" y="1600920"/>
            <a:ext cx="2220480" cy="488880"/>
            <a:chOff x="2432880" y="1600920"/>
            <a:chExt cx="2220480" cy="488880"/>
          </a:xfrm>
        </p:grpSpPr>
        <p:sp>
          <p:nvSpPr>
            <p:cNvPr id="398" name="CustomShape 41"/>
            <p:cNvSpPr/>
            <p:nvPr/>
          </p:nvSpPr>
          <p:spPr>
            <a:xfrm>
              <a:off x="2472480" y="1600920"/>
              <a:ext cx="2180880" cy="4888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Internet Gateway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399" name="Picture 18" descr=""/>
            <p:cNvPicPr/>
            <p:nvPr/>
          </p:nvPicPr>
          <p:blipFill>
            <a:blip r:embed="rId14"/>
            <a:stretch/>
          </p:blipFill>
          <p:spPr>
            <a:xfrm>
              <a:off x="2432880" y="1639800"/>
              <a:ext cx="386280" cy="40500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52" dur="indefinite" restart="never" nodeType="tmRoot">
          <p:childTnLst>
            <p:seq>
              <p:cTn id="153" dur="indefinite" nodeType="mainSeq">
                <p:childTnLst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8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8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3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8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83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88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93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401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Sorular ve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Kullanılan Kaynaklar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403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404" name="CustomShape 3"/>
          <p:cNvSpPr/>
          <p:nvPr/>
        </p:nvSpPr>
        <p:spPr>
          <a:xfrm>
            <a:off x="274320" y="3042720"/>
            <a:ext cx="5752080" cy="22147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4"/>
          <p:cNvSpPr/>
          <p:nvPr/>
        </p:nvSpPr>
        <p:spPr>
          <a:xfrm>
            <a:off x="365760" y="3337560"/>
            <a:ext cx="5486400" cy="178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Raleway"/>
                <a:ea typeface="Raleway"/>
              </a:rPr>
              <a:t>Sorular için iletişim adresi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Raleway"/>
                <a:ea typeface="Raleway"/>
                <a:hlinkClick r:id="rId3"/>
              </a:rPr>
              <a:t>serkan.bingol@bilgeadam.com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Konu : Webinar-Creating a High Available Environment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06" name="CustomShape 5"/>
          <p:cNvSpPr/>
          <p:nvPr/>
        </p:nvSpPr>
        <p:spPr>
          <a:xfrm>
            <a:off x="6224760" y="3042720"/>
            <a:ext cx="5662440" cy="22147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6"/>
          <p:cNvSpPr/>
          <p:nvPr/>
        </p:nvSpPr>
        <p:spPr>
          <a:xfrm>
            <a:off x="6224760" y="3200400"/>
            <a:ext cx="5662440" cy="19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Raleway"/>
                <a:ea typeface="Raleway"/>
              </a:rPr>
              <a:t>Sunum için kaynaklar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Raleway"/>
                <a:ea typeface="Raleway"/>
                <a:hlinkClick r:id="rId4"/>
              </a:rPr>
              <a:t>https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Raleway"/>
                <a:ea typeface="Raleway"/>
                <a:hlinkClick r:id="rId5"/>
              </a:rPr>
              <a:t>://medium.com/batech/tagged/webinar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Raleway"/>
                <a:ea typeface="Raleway"/>
                <a:hlinkClick r:id="rId6"/>
              </a:rPr>
              <a:t>https://github.com/serkanbingol/aws-webinar-presentation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94" dur="indefinite" restart="never" nodeType="tmRoot">
          <p:childTnLst>
            <p:seq>
              <p:cTn id="1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2480" cy="685764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1528920" y="17280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Moderator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Bilgileri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9" name="Resim 11" descr=""/>
          <p:cNvPicPr/>
          <p:nvPr/>
        </p:nvPicPr>
        <p:blipFill>
          <a:blip r:embed="rId2"/>
          <a:stretch/>
        </p:blipFill>
        <p:spPr>
          <a:xfrm>
            <a:off x="5828400" y="1134000"/>
            <a:ext cx="604080" cy="76608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3865680" y="1775520"/>
            <a:ext cx="4706640" cy="1541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3907080" y="1993680"/>
            <a:ext cx="442044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22a35"/>
                </a:solidFill>
                <a:latin typeface="Antipasto Pro"/>
                <a:ea typeface="Antipasto Pro"/>
              </a:rPr>
              <a:t>Serkan BİNGÖL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Technical Team Lead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AWS Certified Solution Architect, MCSD, MCT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128240" y="3611520"/>
            <a:ext cx="4942440" cy="416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6163560" y="3600360"/>
            <a:ext cx="5163120" cy="416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6"/>
          <p:cNvSpPr/>
          <p:nvPr/>
        </p:nvSpPr>
        <p:spPr>
          <a:xfrm>
            <a:off x="6386760" y="3598920"/>
            <a:ext cx="38984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BilgeAdam Hesapları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6163560" y="4160520"/>
            <a:ext cx="5163120" cy="15426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8"/>
          <p:cNvSpPr/>
          <p:nvPr/>
        </p:nvSpPr>
        <p:spPr>
          <a:xfrm>
            <a:off x="6374160" y="4161960"/>
            <a:ext cx="4696200" cy="16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3"/>
              </a:rPr>
              <a:t>https://www.bilgeadam.com/</a:t>
            </a:r>
            <a:r>
              <a:rPr b="0" lang="en-US" sz="1400" spc="-1" strike="noStrike">
                <a:solidFill>
                  <a:srgbClr val="808080"/>
                </a:solidFill>
                <a:latin typeface="Raleway"/>
                <a:ea typeface="Raleway"/>
              </a:rPr>
              <a:t>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4"/>
              </a:rPr>
              <a:t>https://www.linkedin.com/company/bilge-adam/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5"/>
              </a:rPr>
              <a:t>https://twitter.com/bilgeadam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6"/>
              </a:rPr>
              <a:t>https://medium.com/batech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1303920" y="3598920"/>
            <a:ext cx="38984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Kişisel Hesaplar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1128240" y="4171680"/>
            <a:ext cx="4942440" cy="15426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1"/>
          <p:cNvSpPr/>
          <p:nvPr/>
        </p:nvSpPr>
        <p:spPr>
          <a:xfrm>
            <a:off x="1343880" y="4156200"/>
            <a:ext cx="3373920" cy="16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7"/>
              </a:rPr>
              <a:t>serkan.bingol@bilgeadam.com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8"/>
              </a:rPr>
              <a:t>https://www.linkedin.com/in/sbingol/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9"/>
              </a:rPr>
              <a:t>https://github.com/serkanbingol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10"/>
              </a:rPr>
              <a:t>https://medium.com/@serkanbingoll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Resim 39" descr=""/>
          <p:cNvPicPr/>
          <p:nvPr/>
        </p:nvPicPr>
        <p:blipFill>
          <a:blip r:embed="rId11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2480" cy="685764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Sunumda kullanılan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AWS Hizmetleri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572868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>
            <a:off x="6126480" y="843840"/>
            <a:ext cx="5538960" cy="549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AWS High Availability için genel bilgilendirme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VPC ( Subnets, Route Tables, Security Groups, Internet Gateway, NAT Gateway )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EIP – Elastic IP Addresses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IAM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EC2 Instances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ELB -Elastic Load Balancing  &amp; Health Checks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Scaling ( Launch Configuration &amp; Auto Scaling Groups &amp; Scaling Plan  )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RDS Multi-AZ Deployment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7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Resim 3" descr=""/>
          <p:cNvPicPr/>
          <p:nvPr/>
        </p:nvPicPr>
        <p:blipFill>
          <a:blip r:embed="rId1"/>
          <a:stretch/>
        </p:blipFill>
        <p:spPr>
          <a:xfrm>
            <a:off x="0" y="-1550160"/>
            <a:ext cx="12191760" cy="529128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1528920" y="211320"/>
            <a:ext cx="6847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High Availability ve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High Availability Ana Etkenleri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1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0" y="1499760"/>
            <a:ext cx="12191760" cy="535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"/>
          <p:cNvSpPr/>
          <p:nvPr/>
        </p:nvSpPr>
        <p:spPr>
          <a:xfrm>
            <a:off x="368640" y="3602160"/>
            <a:ext cx="3904200" cy="29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50000"/>
              </a:lnSpc>
              <a:spcAft>
                <a:spcPts val="2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Fault Tolerance :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Türkçe karşılığı olarak “Hata Toleransı” olarak çevirebiliriz. Bir uygulamada, bölümlerden herhangi birinin çalışmamasına rağmen  uygulamanın düzgün çalışmaya devam edebilme özelliğidir.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xtShape 5"/>
          <p:cNvSpPr txBox="1"/>
          <p:nvPr/>
        </p:nvSpPr>
        <p:spPr>
          <a:xfrm>
            <a:off x="380160" y="1828800"/>
            <a:ext cx="11598480" cy="183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High Availability :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Türkçe karşılığı olarak “Yüksek Erişebilirlik” olarak çevirebiliriz. Çalışmış olduğumuz uygulamalarımızı, servislerimizi birden fazla server üzerine yayarak, herhangi bir server üzerinde oluşabilecek hatadan dolayı , çalışan sistemin etkilenmemesi için kullanılmaktadır.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Ana Etkenler: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4220640" y="3602160"/>
            <a:ext cx="3904200" cy="29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Scalability :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Türkçe karşılığı olarak “Ölçeklenebilirlik” olarak çevirebiliriz. Bir uygulamada, yapısal ve mimari tasarım açısından değişiklik gerçekleştirmeden kendi içinde büyümeyi barındırma kabiliyetidir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7"/>
          <p:cNvSpPr/>
          <p:nvPr/>
        </p:nvSpPr>
        <p:spPr>
          <a:xfrm>
            <a:off x="8216640" y="3602160"/>
            <a:ext cx="3904200" cy="29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5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Recoverability :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Türkçe karşılığı olarak “Geri Döndürülebilirlik” olarak çevirebiliriz. Bir uygulamada, herhangi bir felaket senaryosu karşılığında hizmetin geri döndürülebilmesi için gereken prosedür ve süreçlerdir.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Resim 3" descr=""/>
          <p:cNvPicPr/>
          <p:nvPr/>
        </p:nvPicPr>
        <p:blipFill>
          <a:blip r:embed="rId1"/>
          <a:stretch/>
        </p:blipFill>
        <p:spPr>
          <a:xfrm>
            <a:off x="0" y="-1550160"/>
            <a:ext cx="12191760" cy="529128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"/>
          <p:cNvSpPr/>
          <p:nvPr/>
        </p:nvSpPr>
        <p:spPr>
          <a:xfrm>
            <a:off x="1528920" y="211320"/>
            <a:ext cx="6847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High Availability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Örneği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0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360" y="1499760"/>
            <a:ext cx="12191760" cy="535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 flipV="1">
            <a:off x="1734840" y="4078080"/>
            <a:ext cx="2171880" cy="48708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3" name="CustomShape 5"/>
          <p:cNvSpPr/>
          <p:nvPr/>
        </p:nvSpPr>
        <p:spPr>
          <a:xfrm>
            <a:off x="1734840" y="3586680"/>
            <a:ext cx="2171880" cy="4939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24" name="Picture 8" descr=""/>
          <p:cNvPicPr/>
          <p:nvPr/>
        </p:nvPicPr>
        <p:blipFill>
          <a:blip r:embed="rId3"/>
          <a:stretch/>
        </p:blipFill>
        <p:spPr>
          <a:xfrm>
            <a:off x="439920" y="3001680"/>
            <a:ext cx="1293840" cy="116820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sp>
        <p:nvSpPr>
          <p:cNvPr id="125" name="CustomShape 6"/>
          <p:cNvSpPr/>
          <p:nvPr/>
        </p:nvSpPr>
        <p:spPr>
          <a:xfrm>
            <a:off x="555480" y="5154120"/>
            <a:ext cx="10627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App servers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6" name="Picture 10" descr=""/>
          <p:cNvPicPr/>
          <p:nvPr/>
        </p:nvPicPr>
        <p:blipFill>
          <a:blip r:embed="rId4"/>
          <a:stretch/>
        </p:blipFill>
        <p:spPr>
          <a:xfrm>
            <a:off x="439920" y="3984840"/>
            <a:ext cx="1293840" cy="116820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pic>
        <p:nvPicPr>
          <p:cNvPr id="127" name="Picture 11" descr=""/>
          <p:cNvPicPr/>
          <p:nvPr/>
        </p:nvPicPr>
        <p:blipFill>
          <a:blip r:embed="rId5"/>
          <a:stretch/>
        </p:blipFill>
        <p:spPr>
          <a:xfrm>
            <a:off x="3907440" y="3586320"/>
            <a:ext cx="1342800" cy="98892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sp>
        <p:nvSpPr>
          <p:cNvPr id="128" name="CustomShape 7"/>
          <p:cNvSpPr/>
          <p:nvPr/>
        </p:nvSpPr>
        <p:spPr>
          <a:xfrm flipV="1">
            <a:off x="1734840" y="4077720"/>
            <a:ext cx="2171880" cy="48708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rgbClr val="0070c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" name="CustomShape 8"/>
          <p:cNvSpPr/>
          <p:nvPr/>
        </p:nvSpPr>
        <p:spPr>
          <a:xfrm>
            <a:off x="1734840" y="3586320"/>
            <a:ext cx="2171880" cy="49392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rgbClr val="0070c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" name="CustomShape 9"/>
          <p:cNvSpPr/>
          <p:nvPr/>
        </p:nvSpPr>
        <p:spPr>
          <a:xfrm>
            <a:off x="3999960" y="4635360"/>
            <a:ext cx="11581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Database server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CustomShape 10"/>
          <p:cNvSpPr/>
          <p:nvPr/>
        </p:nvSpPr>
        <p:spPr>
          <a:xfrm>
            <a:off x="3907440" y="3547080"/>
            <a:ext cx="1342800" cy="107532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32" name="Group 11"/>
          <p:cNvGrpSpPr/>
          <p:nvPr/>
        </p:nvGrpSpPr>
        <p:grpSpPr>
          <a:xfrm>
            <a:off x="285840" y="2948040"/>
            <a:ext cx="1601640" cy="2262240"/>
            <a:chOff x="285840" y="2948040"/>
            <a:chExt cx="1601640" cy="2262240"/>
          </a:xfrm>
        </p:grpSpPr>
        <p:sp>
          <p:nvSpPr>
            <p:cNvPr id="133" name="CustomShape 12"/>
            <p:cNvSpPr/>
            <p:nvPr/>
          </p:nvSpPr>
          <p:spPr>
            <a:xfrm>
              <a:off x="285840" y="3927960"/>
              <a:ext cx="1601640" cy="128232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360">
              <a:noFill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13"/>
            <p:cNvSpPr/>
            <p:nvPr/>
          </p:nvSpPr>
          <p:spPr>
            <a:xfrm>
              <a:off x="285840" y="2948040"/>
              <a:ext cx="1601640" cy="128232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360">
              <a:noFill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5" name="Group 14"/>
          <p:cNvGrpSpPr/>
          <p:nvPr/>
        </p:nvGrpSpPr>
        <p:grpSpPr>
          <a:xfrm>
            <a:off x="7004520" y="3586680"/>
            <a:ext cx="2171880" cy="978840"/>
            <a:chOff x="7004520" y="3586680"/>
            <a:chExt cx="2171880" cy="978840"/>
          </a:xfrm>
        </p:grpSpPr>
        <p:sp>
          <p:nvSpPr>
            <p:cNvPr id="136" name="CustomShape 15"/>
            <p:cNvSpPr/>
            <p:nvPr/>
          </p:nvSpPr>
          <p:spPr>
            <a:xfrm flipV="1">
              <a:off x="7004520" y="3591000"/>
              <a:ext cx="2171880" cy="487080"/>
            </a:xfrm>
            <a:prstGeom prst="bentConnector3">
              <a:avLst>
                <a:gd name="adj1" fmla="val 50000"/>
              </a:avLst>
            </a:prstGeom>
            <a:noFill/>
            <a:ln w="25560">
              <a:solidFill>
                <a:srgbClr val="c00000"/>
              </a:solidFill>
              <a:round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16"/>
            <p:cNvSpPr/>
            <p:nvPr/>
          </p:nvSpPr>
          <p:spPr>
            <a:xfrm>
              <a:off x="7004520" y="3586680"/>
              <a:ext cx="2171880" cy="493920"/>
            </a:xfrm>
            <a:prstGeom prst="bentConnector3">
              <a:avLst>
                <a:gd name="adj1" fmla="val 50000"/>
              </a:avLst>
            </a:prstGeom>
            <a:noFill/>
            <a:ln w="25560">
              <a:solidFill>
                <a:srgbClr val="c00000"/>
              </a:solidFill>
              <a:round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38" name="Picture 8" descr=""/>
          <p:cNvPicPr/>
          <p:nvPr/>
        </p:nvPicPr>
        <p:blipFill>
          <a:blip r:embed="rId6"/>
          <a:stretch/>
        </p:blipFill>
        <p:spPr>
          <a:xfrm>
            <a:off x="5709600" y="3001680"/>
            <a:ext cx="1293840" cy="116820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sp>
        <p:nvSpPr>
          <p:cNvPr id="139" name="CustomShape 17"/>
          <p:cNvSpPr/>
          <p:nvPr/>
        </p:nvSpPr>
        <p:spPr>
          <a:xfrm>
            <a:off x="5825160" y="5154120"/>
            <a:ext cx="10627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App servers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0" name="Picture 10" descr=""/>
          <p:cNvPicPr/>
          <p:nvPr/>
        </p:nvPicPr>
        <p:blipFill>
          <a:blip r:embed="rId7"/>
          <a:stretch/>
        </p:blipFill>
        <p:spPr>
          <a:xfrm>
            <a:off x="5709600" y="3984840"/>
            <a:ext cx="1293840" cy="116820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pic>
        <p:nvPicPr>
          <p:cNvPr id="141" name="Picture 11" descr=""/>
          <p:cNvPicPr/>
          <p:nvPr/>
        </p:nvPicPr>
        <p:blipFill>
          <a:blip r:embed="rId8"/>
          <a:stretch/>
        </p:blipFill>
        <p:spPr>
          <a:xfrm>
            <a:off x="9177120" y="3586320"/>
            <a:ext cx="1342800" cy="98892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sp>
        <p:nvSpPr>
          <p:cNvPr id="142" name="CustomShape 18"/>
          <p:cNvSpPr/>
          <p:nvPr/>
        </p:nvSpPr>
        <p:spPr>
          <a:xfrm>
            <a:off x="9341640" y="4707360"/>
            <a:ext cx="11581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Database server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( Primary 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" name="CustomShape 19"/>
          <p:cNvSpPr/>
          <p:nvPr/>
        </p:nvSpPr>
        <p:spPr>
          <a:xfrm>
            <a:off x="9177120" y="3547080"/>
            <a:ext cx="1342800" cy="107532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44" name="Group 20"/>
          <p:cNvGrpSpPr/>
          <p:nvPr/>
        </p:nvGrpSpPr>
        <p:grpSpPr>
          <a:xfrm>
            <a:off x="6949440" y="3339360"/>
            <a:ext cx="4572000" cy="1504800"/>
            <a:chOff x="6949440" y="3339360"/>
            <a:chExt cx="4572000" cy="1504800"/>
          </a:xfrm>
        </p:grpSpPr>
        <p:sp>
          <p:nvSpPr>
            <p:cNvPr id="145" name="CustomShape 21"/>
            <p:cNvSpPr/>
            <p:nvPr/>
          </p:nvSpPr>
          <p:spPr>
            <a:xfrm>
              <a:off x="6963840" y="3339360"/>
              <a:ext cx="4557240" cy="140400"/>
            </a:xfrm>
            <a:prstGeom prst="bentConnector2">
              <a:avLst/>
            </a:prstGeom>
            <a:noFill/>
            <a:ln w="19080">
              <a:solidFill>
                <a:srgbClr val="0070c0"/>
              </a:solidFill>
              <a:round/>
            </a:ln>
            <a:effectLst>
              <a:outerShdw dist="20160" dir="540000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22"/>
            <p:cNvSpPr/>
            <p:nvPr/>
          </p:nvSpPr>
          <p:spPr>
            <a:xfrm flipV="1">
              <a:off x="6949440" y="2121480"/>
              <a:ext cx="4572000" cy="1361160"/>
            </a:xfrm>
            <a:prstGeom prst="bentConnector4">
              <a:avLst>
                <a:gd name="adj1" fmla="val 25593"/>
                <a:gd name="adj2" fmla="val 110674"/>
              </a:avLst>
            </a:prstGeom>
            <a:noFill/>
            <a:ln w="19080">
              <a:solidFill>
                <a:srgbClr val="0070c0"/>
              </a:solidFill>
              <a:round/>
            </a:ln>
            <a:effectLst>
              <a:outerShdw dist="20160" dir="540000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7" name="Group 23"/>
          <p:cNvGrpSpPr/>
          <p:nvPr/>
        </p:nvGrpSpPr>
        <p:grpSpPr>
          <a:xfrm>
            <a:off x="10897560" y="3606840"/>
            <a:ext cx="1186200" cy="1727280"/>
            <a:chOff x="10897560" y="3606840"/>
            <a:chExt cx="1186200" cy="1727280"/>
          </a:xfrm>
        </p:grpSpPr>
        <p:pic>
          <p:nvPicPr>
            <p:cNvPr id="148" name="Picture 14" descr=""/>
            <p:cNvPicPr/>
            <p:nvPr/>
          </p:nvPicPr>
          <p:blipFill>
            <a:blip r:embed="rId9"/>
            <a:stretch/>
          </p:blipFill>
          <p:spPr>
            <a:xfrm>
              <a:off x="10897560" y="3606840"/>
              <a:ext cx="1153080" cy="964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9" name="CustomShape 24"/>
            <p:cNvSpPr/>
            <p:nvPr/>
          </p:nvSpPr>
          <p:spPr>
            <a:xfrm>
              <a:off x="10925640" y="4724640"/>
              <a:ext cx="1158120" cy="60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62626"/>
                  </a:solidFill>
                  <a:latin typeface="Raleway"/>
                  <a:ea typeface="Amazon Ember"/>
                </a:rPr>
                <a:t>Database server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62626"/>
                  </a:solidFill>
                  <a:latin typeface="Raleway"/>
                  <a:ea typeface="Amazon Ember"/>
                </a:rPr>
                <a:t>( Secondary )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50" name="TextShape 25"/>
          <p:cNvSpPr txBox="1"/>
          <p:nvPr/>
        </p:nvSpPr>
        <p:spPr>
          <a:xfrm>
            <a:off x="527400" y="2018520"/>
            <a:ext cx="4887000" cy="358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* Single Point of Failure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TextShape 26"/>
          <p:cNvSpPr txBox="1"/>
          <p:nvPr/>
        </p:nvSpPr>
        <p:spPr>
          <a:xfrm>
            <a:off x="5783760" y="2018880"/>
            <a:ext cx="4887000" cy="358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** High Availability – Best Practice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xtShape 27"/>
          <p:cNvSpPr txBox="1"/>
          <p:nvPr/>
        </p:nvSpPr>
        <p:spPr>
          <a:xfrm>
            <a:off x="491760" y="5654880"/>
            <a:ext cx="4887000" cy="104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latin typeface="Ubuntu"/>
                <a:ea typeface="Raleway"/>
              </a:rPr>
              <a:t>* Database sunucusu herhangi bir durumda kesintiye uğrar ise appserverlar veritabanına ulaşamadığı için kullanılamaz durumda olacaklardır.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TextShape 28"/>
          <p:cNvSpPr txBox="1"/>
          <p:nvPr/>
        </p:nvSpPr>
        <p:spPr>
          <a:xfrm>
            <a:off x="5760720" y="5654880"/>
            <a:ext cx="6309360" cy="104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latin typeface="Ubuntu"/>
                <a:ea typeface="Raleway"/>
              </a:rPr>
              <a:t>** Database sunucusu için bir adet replica daha oluşturulur ise ana veritabanında oluşacak bir hata durumunda , appsserverlar yeni bir bağlantı ile ikincil database ile bağlantı durumunda olacaklardır.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3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8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EIP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Elastic IP Adresses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7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6436800" y="4464000"/>
            <a:ext cx="5612760" cy="21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EC2'lerde Public IP’ler IP Pool’undan alınarak rastgele olarak atanır ve her EC2 reboot işleminden sonra bu IP adresleri değişir.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AWS içinde  değişmeyen bir IP üretme ihtiyacı için Elastic IP ler kullanılır.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Yeniden atanabilir ve trafiği direk yönlendirebilir.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43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Region başına 5 adet kullanılabilmektedir.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Elastic IP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Addresses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2" name="Picture 13" descr=""/>
          <p:cNvPicPr/>
          <p:nvPr/>
        </p:nvPicPr>
        <p:blipFill>
          <a:blip r:embed="rId3"/>
          <a:stretch/>
        </p:blipFill>
        <p:spPr>
          <a:xfrm>
            <a:off x="8191440" y="2690640"/>
            <a:ext cx="770400" cy="798840"/>
          </a:xfrm>
          <a:prstGeom prst="rect">
            <a:avLst/>
          </a:prstGeom>
          <a:ln>
            <a:noFill/>
          </a:ln>
        </p:spPr>
      </p:pic>
      <p:sp>
        <p:nvSpPr>
          <p:cNvPr id="163" name="CustomShape 7"/>
          <p:cNvSpPr/>
          <p:nvPr/>
        </p:nvSpPr>
        <p:spPr>
          <a:xfrm>
            <a:off x="7692480" y="2043000"/>
            <a:ext cx="2952720" cy="1932120"/>
          </a:xfrm>
          <a:prstGeom prst="roundRect">
            <a:avLst>
              <a:gd name="adj" fmla="val 9818"/>
            </a:avLst>
          </a:prstGeom>
          <a:noFill/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4" name="CustomShape 8"/>
          <p:cNvSpPr/>
          <p:nvPr/>
        </p:nvSpPr>
        <p:spPr>
          <a:xfrm>
            <a:off x="7927200" y="3577320"/>
            <a:ext cx="1294920" cy="282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Raleway"/>
                <a:ea typeface="Amazon Ember"/>
              </a:rPr>
              <a:t>Main server</a:t>
            </a:r>
            <a:endParaRPr b="0" lang="en-US" sz="1400" spc="-1" strike="noStrike">
              <a:latin typeface="Raleway"/>
            </a:endParaRPr>
          </a:p>
        </p:txBody>
      </p:sp>
      <p:sp>
        <p:nvSpPr>
          <p:cNvPr id="165" name="CustomShape 9"/>
          <p:cNvSpPr/>
          <p:nvPr/>
        </p:nvSpPr>
        <p:spPr>
          <a:xfrm>
            <a:off x="7435440" y="1589040"/>
            <a:ext cx="3445920" cy="2653200"/>
          </a:xfrm>
          <a:prstGeom prst="roundRect">
            <a:avLst>
              <a:gd name="adj" fmla="val 9818"/>
            </a:avLst>
          </a:prstGeom>
          <a:noFill/>
          <a:ln>
            <a:solidFill>
              <a:schemeClr val="tx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66" name="Picture 17" descr=""/>
          <p:cNvPicPr/>
          <p:nvPr/>
        </p:nvPicPr>
        <p:blipFill>
          <a:blip r:embed="rId4"/>
          <a:stretch/>
        </p:blipFill>
        <p:spPr>
          <a:xfrm>
            <a:off x="7490880" y="1317960"/>
            <a:ext cx="629640" cy="453240"/>
          </a:xfrm>
          <a:prstGeom prst="rect">
            <a:avLst/>
          </a:prstGeom>
          <a:ln>
            <a:noFill/>
          </a:ln>
        </p:spPr>
      </p:pic>
      <p:pic>
        <p:nvPicPr>
          <p:cNvPr id="167" name="Picture 20" descr=""/>
          <p:cNvPicPr/>
          <p:nvPr/>
        </p:nvPicPr>
        <p:blipFill>
          <a:blip r:embed="rId5"/>
          <a:stretch/>
        </p:blipFill>
        <p:spPr>
          <a:xfrm rot="5400000">
            <a:off x="8182080" y="2005920"/>
            <a:ext cx="888840" cy="260640"/>
          </a:xfrm>
          <a:prstGeom prst="rect">
            <a:avLst/>
          </a:prstGeom>
          <a:ln>
            <a:noFill/>
          </a:ln>
        </p:spPr>
      </p:pic>
      <p:grpSp>
        <p:nvGrpSpPr>
          <p:cNvPr id="168" name="Group 10"/>
          <p:cNvGrpSpPr/>
          <p:nvPr/>
        </p:nvGrpSpPr>
        <p:grpSpPr>
          <a:xfrm>
            <a:off x="8185320" y="211320"/>
            <a:ext cx="880920" cy="1295640"/>
            <a:chOff x="8185320" y="211320"/>
            <a:chExt cx="880920" cy="1295640"/>
          </a:xfrm>
        </p:grpSpPr>
        <p:sp>
          <p:nvSpPr>
            <p:cNvPr id="169" name="CustomShape 11"/>
            <p:cNvSpPr/>
            <p:nvPr/>
          </p:nvSpPr>
          <p:spPr>
            <a:xfrm>
              <a:off x="8615520" y="1001520"/>
              <a:ext cx="360" cy="505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5560">
              <a:solidFill>
                <a:srgbClr val="3f6ec2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70" name="Picture 21" descr=""/>
            <p:cNvPicPr/>
            <p:nvPr/>
          </p:nvPicPr>
          <p:blipFill>
            <a:blip r:embed="rId6"/>
            <a:stretch/>
          </p:blipFill>
          <p:spPr>
            <a:xfrm>
              <a:off x="8185320" y="211320"/>
              <a:ext cx="880920" cy="880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71" name="Picture 26" descr=""/>
          <p:cNvPicPr/>
          <p:nvPr/>
        </p:nvPicPr>
        <p:blipFill>
          <a:blip r:embed="rId7"/>
          <a:stretch/>
        </p:blipFill>
        <p:spPr>
          <a:xfrm>
            <a:off x="9469800" y="2690640"/>
            <a:ext cx="770400" cy="798840"/>
          </a:xfrm>
          <a:prstGeom prst="rect">
            <a:avLst/>
          </a:prstGeom>
          <a:ln>
            <a:noFill/>
          </a:ln>
        </p:spPr>
      </p:pic>
      <p:sp>
        <p:nvSpPr>
          <p:cNvPr id="172" name="CustomShape 12"/>
          <p:cNvSpPr/>
          <p:nvPr/>
        </p:nvSpPr>
        <p:spPr>
          <a:xfrm>
            <a:off x="9053640" y="3577320"/>
            <a:ext cx="1674720" cy="282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Raleway"/>
                <a:ea typeface="Amazon Ember"/>
              </a:rPr>
              <a:t>Hot backup</a:t>
            </a:r>
            <a:endParaRPr b="0" lang="en-US" sz="1400" spc="-1" strike="noStrike">
              <a:latin typeface="Raleway"/>
            </a:endParaRPr>
          </a:p>
        </p:txBody>
      </p:sp>
      <p:pic>
        <p:nvPicPr>
          <p:cNvPr id="173" name="Picture 17" descr=""/>
          <p:cNvPicPr/>
          <p:nvPr/>
        </p:nvPicPr>
        <p:blipFill>
          <a:blip r:embed="rId8"/>
          <a:stretch/>
        </p:blipFill>
        <p:spPr>
          <a:xfrm>
            <a:off x="4228560" y="2829240"/>
            <a:ext cx="660240" cy="792360"/>
          </a:xfrm>
          <a:prstGeom prst="rect">
            <a:avLst/>
          </a:prstGeom>
          <a:ln>
            <a:noFill/>
          </a:ln>
        </p:spPr>
      </p:pic>
      <p:pic>
        <p:nvPicPr>
          <p:cNvPr id="174" name="Picture 20" descr=""/>
          <p:cNvPicPr/>
          <p:nvPr/>
        </p:nvPicPr>
        <p:blipFill>
          <a:blip r:embed="rId9"/>
          <a:stretch/>
        </p:blipFill>
        <p:spPr>
          <a:xfrm>
            <a:off x="5026680" y="3145680"/>
            <a:ext cx="696600" cy="20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xit" presetID="5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checkerboard(across)" transition="out">
                                      <p:cBhvr additive="repl">
                                        <p:cTn id="5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-0.00088581805297192 0.0057742782152231c0.0195175244338146 0 0.0390350488676293 0 0.0585821005698763 0q0.0168305430064665 0 0.0337496678182301 0h0.00977352585112351l0.000885818052971915 0.0015748031496063">
                                      <p:cBhvr>
                                        <p:cTn id="59" dur="2000" fill="hold"/>
                                        <p:tgtEl>
                                          <p:spTgt spid="167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path="M-0.00256887235361857 0.00792650918635171c0.0212891605397585-5.24934383202107E-005 0.0426078483479493 0 0.0639265361561402 0 0.0121061800572829 0 0.0242418873829982 0 0.0363775947087135 0l0.00177163610594384 0.0031496062992126">
                                      <p:cBhvr>
                                        <p:cTn id="63" dur="2000" fill="hold"/>
                                        <p:tgtEl>
                                          <p:spTgt spid="168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ELB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Elastic Load Balancing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8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79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4"/>
          <p:cNvSpPr/>
          <p:nvPr/>
        </p:nvSpPr>
        <p:spPr>
          <a:xfrm>
            <a:off x="6489360" y="929880"/>
            <a:ext cx="4972680" cy="47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Gelen uygulama trafiğini otomatik olarak Amazon EC2 bulut sunucuları, container'lar, IP adresleri ve Lambda işlevleri gibi birden çok hedefe dağıtır.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HTTP, HTTPS, TCP ve SSL protokollerini kullanırlar.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Her load balancer bir DNS adı ile isimlendirilirler.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Ayakta olmayan sunucuları farkeder ve iyi durumdaki sunuculara yönlendirme yapar.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3 tür Load Balancer vardır. Application Load Balancer, Network Load Balancer, Classic Load Balancer.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5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6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Elastic Load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Balancing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3" name="Content Placeholder 7" descr=""/>
          <p:cNvPicPr/>
          <p:nvPr/>
        </p:nvPicPr>
        <p:blipFill>
          <a:blip r:embed="rId3"/>
          <a:stretch/>
        </p:blipFill>
        <p:spPr>
          <a:xfrm>
            <a:off x="4557600" y="2572200"/>
            <a:ext cx="914400" cy="109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85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ELB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Elastic Load Balancing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7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"/>
          <p:cNvSpPr/>
          <p:nvPr/>
        </p:nvSpPr>
        <p:spPr>
          <a:xfrm>
            <a:off x="6489360" y="245880"/>
            <a:ext cx="4972680" cy="58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Health checks : Load balancer periyodik olarak EC2 instancelara kontrol amaçlı ping, bağlantı isteği ya da request yollar.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EC2 instancelar isteklere HTTP 200 olarak dönerler ise , load balancer tarafından healty instance olarak tanınırlar aksi halde unhealty olarak belirlenirler.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Load balancerlar bulundukları VPC içindeki security grouplar kullanılarak güvenlik özelliklerini kullanabilirler.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ELB ile entegre sertifika yönetimi ve ssl yönetimini sağlayabilmektedirler.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Kullanılan ELB tipine göre hem Layer 7 için HTTP/HTTPS protokollerini kullanan uygulamalarda  hem de Layer 4 üzerinden TCP prokolu kullanan uygulamalarda yük dağıtımı yapabilirler.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6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Elastic Load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Balancing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92" name="Content Placeholder 7" descr=""/>
          <p:cNvPicPr/>
          <p:nvPr/>
        </p:nvPicPr>
        <p:blipFill>
          <a:blip r:embed="rId3"/>
          <a:stretch/>
        </p:blipFill>
        <p:spPr>
          <a:xfrm>
            <a:off x="4557600" y="2572200"/>
            <a:ext cx="914400" cy="109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94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ELB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Elastic Load Balancing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6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97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4"/>
          <p:cNvSpPr/>
          <p:nvPr/>
        </p:nvSpPr>
        <p:spPr>
          <a:xfrm>
            <a:off x="6806520" y="4206240"/>
            <a:ext cx="527688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Eğer load balancer oluşturulurken connection draining özelliği aktif edilir ise bir instance kaldırılacak ise öncelikle requesti tamamlanması gerekir.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Aynı şekilde eğer arka taraftaki instancelardan birisi health check kontrolünden fail olmuş ise fail olan sunucu üzerine yeni istek yönlendirilmez.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5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6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Elastic Load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Balancing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01" name="Content Placeholder 7" descr=""/>
          <p:cNvPicPr/>
          <p:nvPr/>
        </p:nvPicPr>
        <p:blipFill>
          <a:blip r:embed="rId3"/>
          <a:stretch/>
        </p:blipFill>
        <p:spPr>
          <a:xfrm>
            <a:off x="4557600" y="2572200"/>
            <a:ext cx="914400" cy="1097280"/>
          </a:xfrm>
          <a:prstGeom prst="rect">
            <a:avLst/>
          </a:prstGeom>
          <a:ln>
            <a:noFill/>
          </a:ln>
        </p:spPr>
      </p:pic>
      <p:sp>
        <p:nvSpPr>
          <p:cNvPr id="202" name="CustomShape 7"/>
          <p:cNvSpPr/>
          <p:nvPr/>
        </p:nvSpPr>
        <p:spPr>
          <a:xfrm>
            <a:off x="7171560" y="1884960"/>
            <a:ext cx="2084040" cy="210924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3" name="CustomShape 8"/>
          <p:cNvSpPr/>
          <p:nvPr/>
        </p:nvSpPr>
        <p:spPr>
          <a:xfrm>
            <a:off x="7144560" y="3615120"/>
            <a:ext cx="21380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04" name="CustomShape 9"/>
          <p:cNvSpPr/>
          <p:nvPr/>
        </p:nvSpPr>
        <p:spPr>
          <a:xfrm>
            <a:off x="9597240" y="1884960"/>
            <a:ext cx="2084040" cy="210924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5" name="CustomShape 10"/>
          <p:cNvSpPr/>
          <p:nvPr/>
        </p:nvSpPr>
        <p:spPr>
          <a:xfrm>
            <a:off x="9565200" y="3615120"/>
            <a:ext cx="21380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b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06" name="Picture 27" descr=""/>
          <p:cNvPicPr/>
          <p:nvPr/>
        </p:nvPicPr>
        <p:blipFill>
          <a:blip r:embed="rId4"/>
          <a:stretch/>
        </p:blipFill>
        <p:spPr>
          <a:xfrm>
            <a:off x="7596000" y="2525760"/>
            <a:ext cx="1162080" cy="1022040"/>
          </a:xfrm>
          <a:prstGeom prst="rect">
            <a:avLst/>
          </a:prstGeom>
          <a:ln>
            <a:noFill/>
          </a:ln>
        </p:spPr>
      </p:pic>
      <p:pic>
        <p:nvPicPr>
          <p:cNvPr id="207" name="Picture 28" descr=""/>
          <p:cNvPicPr/>
          <p:nvPr/>
        </p:nvPicPr>
        <p:blipFill>
          <a:blip r:embed="rId5"/>
          <a:stretch/>
        </p:blipFill>
        <p:spPr>
          <a:xfrm>
            <a:off x="10053360" y="2521800"/>
            <a:ext cx="1162080" cy="1022040"/>
          </a:xfrm>
          <a:prstGeom prst="rect">
            <a:avLst/>
          </a:prstGeom>
          <a:ln>
            <a:noFill/>
          </a:ln>
        </p:spPr>
      </p:pic>
      <p:sp>
        <p:nvSpPr>
          <p:cNvPr id="208" name="CustomShape 11"/>
          <p:cNvSpPr/>
          <p:nvPr/>
        </p:nvSpPr>
        <p:spPr>
          <a:xfrm flipH="1">
            <a:off x="8691120" y="2412000"/>
            <a:ext cx="756000" cy="39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2"/>
          <p:cNvSpPr/>
          <p:nvPr/>
        </p:nvSpPr>
        <p:spPr>
          <a:xfrm>
            <a:off x="9463680" y="2402640"/>
            <a:ext cx="680400" cy="38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3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11" name="CustomShape 14"/>
          <p:cNvSpPr/>
          <p:nvPr/>
        </p:nvSpPr>
        <p:spPr>
          <a:xfrm>
            <a:off x="10301760" y="281772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2" name="Content Placeholder 7" descr=""/>
          <p:cNvPicPr/>
          <p:nvPr/>
        </p:nvPicPr>
        <p:blipFill>
          <a:blip r:embed="rId6"/>
          <a:stretch/>
        </p:blipFill>
        <p:spPr>
          <a:xfrm>
            <a:off x="9054720" y="1956240"/>
            <a:ext cx="793800" cy="952920"/>
          </a:xfrm>
          <a:prstGeom prst="rect">
            <a:avLst/>
          </a:prstGeom>
          <a:ln>
            <a:noFill/>
          </a:ln>
        </p:spPr>
      </p:pic>
      <p:pic>
        <p:nvPicPr>
          <p:cNvPr id="213" name="Picture 10" descr=""/>
          <p:cNvPicPr/>
          <p:nvPr/>
        </p:nvPicPr>
        <p:blipFill>
          <a:blip r:embed="rId7"/>
          <a:stretch/>
        </p:blipFill>
        <p:spPr>
          <a:xfrm>
            <a:off x="8957160" y="-30960"/>
            <a:ext cx="974160" cy="974160"/>
          </a:xfrm>
          <a:prstGeom prst="rect">
            <a:avLst/>
          </a:prstGeom>
          <a:ln>
            <a:noFill/>
          </a:ln>
        </p:spPr>
      </p:pic>
      <p:sp>
        <p:nvSpPr>
          <p:cNvPr id="214" name="CustomShape 15"/>
          <p:cNvSpPr/>
          <p:nvPr/>
        </p:nvSpPr>
        <p:spPr>
          <a:xfrm>
            <a:off x="8778240" y="734040"/>
            <a:ext cx="13323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Raleway"/>
                <a:ea typeface="Amazon Ember Light"/>
              </a:rPr>
              <a:t>User traffic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5" name="CustomShape 16"/>
          <p:cNvSpPr/>
          <p:nvPr/>
        </p:nvSpPr>
        <p:spPr>
          <a:xfrm rot="5445000">
            <a:off x="9023040" y="1422000"/>
            <a:ext cx="813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7"/>
          <p:cNvSpPr/>
          <p:nvPr/>
        </p:nvSpPr>
        <p:spPr>
          <a:xfrm>
            <a:off x="8778240" y="2827800"/>
            <a:ext cx="133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ntipasto Pro Bold"/>
                <a:ea typeface="Amazon Ember Light"/>
              </a:rPr>
              <a:t>ELB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7" name="CustomShape 18"/>
          <p:cNvSpPr/>
          <p:nvPr/>
        </p:nvSpPr>
        <p:spPr>
          <a:xfrm>
            <a:off x="7498080" y="2468880"/>
            <a:ext cx="1342800" cy="107532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8" dur="indefinite" restart="never" nodeType="tmRoot">
          <p:childTnLst>
            <p:seq>
              <p:cTn id="69" dur="indefinite" nodeType="mainSeq">
                <p:childTnLst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8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8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9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2019-10-08T09:57:44Z</dcterms:created>
  <dc:creator>Microsoft Office Kullanıcısı</dc:creator>
  <dc:description/>
  <dc:language>en-US</dc:language>
  <cp:lastModifiedBy/>
  <dcterms:modified xsi:type="dcterms:W3CDTF">2019-10-16T09:59:23Z</dcterms:modified>
  <cp:revision>107</cp:revision>
  <dc:subject/>
  <dc:title>PowerPoint Sunusu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Geniş ekran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